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7"/>
  </p:notesMasterIdLst>
  <p:handoutMasterIdLst>
    <p:handoutMasterId r:id="rId28"/>
  </p:handoutMasterIdLst>
  <p:sldIdLst>
    <p:sldId id="256" r:id="rId2"/>
    <p:sldId id="294" r:id="rId3"/>
    <p:sldId id="338" r:id="rId4"/>
    <p:sldId id="297" r:id="rId5"/>
    <p:sldId id="339" r:id="rId6"/>
    <p:sldId id="333" r:id="rId7"/>
    <p:sldId id="334" r:id="rId8"/>
    <p:sldId id="267" r:id="rId9"/>
    <p:sldId id="299" r:id="rId10"/>
    <p:sldId id="300" r:id="rId11"/>
    <p:sldId id="302" r:id="rId12"/>
    <p:sldId id="307" r:id="rId13"/>
    <p:sldId id="314" r:id="rId14"/>
    <p:sldId id="331" r:id="rId15"/>
    <p:sldId id="308" r:id="rId16"/>
    <p:sldId id="311" r:id="rId17"/>
    <p:sldId id="309" r:id="rId18"/>
    <p:sldId id="310" r:id="rId19"/>
    <p:sldId id="340" r:id="rId20"/>
    <p:sldId id="335" r:id="rId21"/>
    <p:sldId id="317" r:id="rId22"/>
    <p:sldId id="320" r:id="rId23"/>
    <p:sldId id="330" r:id="rId24"/>
    <p:sldId id="291" r:id="rId25"/>
    <p:sldId id="341" r:id="rId26"/>
  </p:sldIdLst>
  <p:sldSz cx="9144000" cy="6858000" type="screen4x3"/>
  <p:notesSz cx="6811963" cy="9942513"/>
  <p:defaultTex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SH3-NB-MASTR" initials="MASTR" lastIdx="5" clrIdx="0"/>
  <p:cmAuthor id="1" name="Andreas von Felten" initials="AvF" lastIdx="16" clrIdx="1"/>
  <p:cmAuthor id="2" name="Brändli Martin" initials="br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D8C1"/>
    <a:srgbClr val="05E6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75" autoAdjust="0"/>
    <p:restoredTop sz="81291" autoAdjust="0"/>
  </p:normalViewPr>
  <p:slideViewPr>
    <p:cSldViewPr snapToGrid="0">
      <p:cViewPr varScale="1">
        <p:scale>
          <a:sx n="80" d="100"/>
          <a:sy n="80" d="100"/>
        </p:scale>
        <p:origin x="2200" y="176"/>
      </p:cViewPr>
      <p:guideLst>
        <p:guide orient="horz" pos="2160"/>
        <p:guide pos="2880"/>
      </p:guideLst>
    </p:cSldViewPr>
  </p:slideViewPr>
  <p:outlineViewPr>
    <p:cViewPr>
      <p:scale>
        <a:sx n="33" d="100"/>
        <a:sy n="33" d="100"/>
      </p:scale>
      <p:origin x="0" y="-834"/>
    </p:cViewPr>
  </p:outlineViewPr>
  <p:notesTextViewPr>
    <p:cViewPr>
      <p:scale>
        <a:sx n="1" d="1"/>
        <a:sy n="1" d="1"/>
      </p:scale>
      <p:origin x="0" y="0"/>
    </p:cViewPr>
  </p:notesTextViewPr>
  <p:notesViewPr>
    <p:cSldViewPr snapToGrid="0">
      <p:cViewPr varScale="1">
        <p:scale>
          <a:sx n="78" d="100"/>
          <a:sy n="78" d="100"/>
        </p:scale>
        <p:origin x="3978" y="102"/>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r>
              <a:rPr lang="de-CH" dirty="0"/>
              <a:t>abgelegt bei H:\EVKAA\kommunikation\praesentationen\totalrevision_laufbahnreglement\201908 Präsentation Eltern Übertritt.pptx</a:t>
            </a:r>
          </a:p>
        </p:txBody>
      </p:sp>
      <p:sp>
        <p:nvSpPr>
          <p:cNvPr id="3" name="Datumsplatzhalter 2"/>
          <p:cNvSpPr>
            <a:spLocks noGrp="1"/>
          </p:cNvSpPr>
          <p:nvPr>
            <p:ph type="dt" sz="quarter"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ußzeilenplatzhalter 3"/>
          <p:cNvSpPr>
            <a:spLocks noGrp="1"/>
          </p:cNvSpPr>
          <p:nvPr>
            <p:ph type="ftr" sz="quarter" idx="2"/>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5" name="Foliennummernplatzhalter 4"/>
          <p:cNvSpPr>
            <a:spLocks noGrp="1"/>
          </p:cNvSpPr>
          <p:nvPr>
            <p:ph type="sldNum" sz="quarter" idx="3"/>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CF942909-D66D-43BF-96F1-9EC3C08954E9}" type="slidenum">
              <a:rPr lang="de-CH"/>
              <a:pPr>
                <a:defRPr/>
              </a:pPr>
              <a:t>‹Nr.›</a:t>
            </a:fld>
            <a:endParaRPr lang="de-CH" dirty="0"/>
          </a:p>
        </p:txBody>
      </p:sp>
    </p:spTree>
    <p:extLst>
      <p:ext uri="{BB962C8B-B14F-4D97-AF65-F5344CB8AC3E}">
        <p14:creationId xmlns:p14="http://schemas.microsoft.com/office/powerpoint/2010/main" val="31681861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r>
              <a:rPr lang="de-CH" dirty="0"/>
              <a:t>abgelegt bei H:\EVKAA\kommunikation\praesentationen\totalrevision_laufbahnreglement\201908 Präsentation Eltern Übertritt.pptx</a:t>
            </a:r>
          </a:p>
        </p:txBody>
      </p:sp>
      <p:sp>
        <p:nvSpPr>
          <p:cNvPr id="3" name="Datumsplatzhalter 2"/>
          <p:cNvSpPr>
            <a:spLocks noGrp="1"/>
          </p:cNvSpPr>
          <p:nvPr>
            <p:ph type="dt"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olienbildplatzhalter 3"/>
          <p:cNvSpPr>
            <a:spLocks noGrp="1" noRot="1" noChangeAspect="1"/>
          </p:cNvSpPr>
          <p:nvPr>
            <p:ph type="sldImg" idx="2"/>
          </p:nvPr>
        </p:nvSpPr>
        <p:spPr>
          <a:xfrm>
            <a:off x="919163" y="744538"/>
            <a:ext cx="4973637" cy="3730625"/>
          </a:xfrm>
          <a:prstGeom prst="rect">
            <a:avLst/>
          </a:prstGeom>
          <a:noFill/>
          <a:ln w="12700">
            <a:solidFill>
              <a:prstClr val="black"/>
            </a:solidFill>
          </a:ln>
        </p:spPr>
        <p:txBody>
          <a:bodyPr vert="horz" lIns="91374" tIns="45686" rIns="91374" bIns="45686" rtlCol="0" anchor="ctr"/>
          <a:lstStyle/>
          <a:p>
            <a:pPr lvl="0"/>
            <a:endParaRPr lang="de-CH" noProof="0" dirty="0"/>
          </a:p>
        </p:txBody>
      </p:sp>
      <p:sp>
        <p:nvSpPr>
          <p:cNvPr id="5" name="Notizenplatzhalter 4"/>
          <p:cNvSpPr>
            <a:spLocks noGrp="1"/>
          </p:cNvSpPr>
          <p:nvPr>
            <p:ph type="body" sz="quarter" idx="3"/>
          </p:nvPr>
        </p:nvSpPr>
        <p:spPr>
          <a:xfrm>
            <a:off x="681677" y="4723650"/>
            <a:ext cx="5448616" cy="4474448"/>
          </a:xfrm>
          <a:prstGeom prst="rect">
            <a:avLst/>
          </a:prstGeom>
        </p:spPr>
        <p:txBody>
          <a:bodyPr vert="horz" lIns="215939" tIns="45686" rIns="91374" bIns="45686" rtlCol="0"/>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endParaRPr lang="de-CH" noProof="0" dirty="0"/>
          </a:p>
        </p:txBody>
      </p:sp>
      <p:sp>
        <p:nvSpPr>
          <p:cNvPr id="6" name="Fußzeilenplatzhalter 5"/>
          <p:cNvSpPr>
            <a:spLocks noGrp="1"/>
          </p:cNvSpPr>
          <p:nvPr>
            <p:ph type="ftr" sz="quarter" idx="4"/>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7" name="Foliennummernplatzhalter 6"/>
          <p:cNvSpPr>
            <a:spLocks noGrp="1"/>
          </p:cNvSpPr>
          <p:nvPr>
            <p:ph type="sldNum" sz="quarter" idx="5"/>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5FB022F9-9BF5-4E5C-95D8-5D0970892072}" type="slidenum">
              <a:rPr lang="de-CH"/>
              <a:pPr>
                <a:defRPr/>
              </a:pPr>
              <a:t>‹Nr.›</a:t>
            </a:fld>
            <a:endParaRPr lang="de-CH" dirty="0"/>
          </a:p>
        </p:txBody>
      </p:sp>
    </p:spTree>
    <p:extLst>
      <p:ext uri="{BB962C8B-B14F-4D97-AF65-F5344CB8AC3E}">
        <p14:creationId xmlns:p14="http://schemas.microsoft.com/office/powerpoint/2010/main" val="3043023186"/>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5939" numCol="1" anchor="t" anchorCtr="0" compatLnSpc="1">
            <a:prstTxWarp prst="textNoShape">
              <a:avLst/>
            </a:prstTxWarp>
          </a:bodyPr>
          <a:lstStyle/>
          <a:p>
            <a:r>
              <a:rPr lang="de-CH" altLang="de-DE" dirty="0"/>
              <a:t>Begrüssung</a:t>
            </a:r>
          </a:p>
          <a:p>
            <a:endParaRPr lang="de-CH" altLang="de-DE" dirty="0"/>
          </a:p>
        </p:txBody>
      </p:sp>
      <p:sp>
        <p:nvSpPr>
          <p:cNvPr id="4096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096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DE50FD3-98F4-43CC-9FEF-8C4DAF3A58DE}" type="slidenum">
              <a:rPr lang="de-CH" altLang="de-DE" smtClean="0">
                <a:latin typeface="Helvetica" pitchFamily="34" charset="0"/>
              </a:rPr>
              <a:pPr eaLnBrk="1" hangingPunct="1">
                <a:spcBef>
                  <a:spcPct val="0"/>
                </a:spcBef>
              </a:pPr>
              <a:t>1</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CH" altLang="de-DE" dirty="0"/>
              <a:t>Für die </a:t>
            </a:r>
            <a:r>
              <a:rPr lang="de-CH" altLang="de-DE" dirty="0">
                <a:ea typeface="ヒラギノ角ゴ ProN W3" pitchFamily="-84" charset="-128"/>
                <a:sym typeface="Helvetica" pitchFamily="34" charset="0"/>
              </a:rPr>
              <a:t>fachliche Leistung in den Fächern Deutsch, Mathematik und Natur, Mensch, Gesellschaft ist weiterhin die Leistung ausschlaggebend, die in Noten ausgedrückt wird.</a:t>
            </a:r>
          </a:p>
          <a:p>
            <a:pPr eaLnBrk="1" hangingPunct="1">
              <a:spcBef>
                <a:spcPct val="0"/>
              </a:spcBef>
            </a:pPr>
            <a:endParaRPr lang="de-CH" altLang="de-DE" dirty="0">
              <a:ea typeface="ヒラギノ角ゴ ProN W3" pitchFamily="-84" charset="-128"/>
              <a:sym typeface="Helvetica" pitchFamily="34" charset="0"/>
            </a:endParaRPr>
          </a:p>
          <a:p>
            <a:pPr eaLnBrk="1" hangingPunct="1">
              <a:spcBef>
                <a:spcPct val="0"/>
              </a:spcBef>
            </a:pPr>
            <a:r>
              <a:rPr lang="de-CH" altLang="de-DE" dirty="0">
                <a:ea typeface="ヒラギノ角ゴ ProN W3" pitchFamily="-84" charset="-128"/>
                <a:sym typeface="Helvetica" pitchFamily="34" charset="0"/>
              </a:rPr>
              <a:t>Die Zuteilung richtet sich nach den kantonal festgelegten Schwellenwerten:</a:t>
            </a:r>
          </a:p>
          <a:p>
            <a:pPr eaLnBrk="1" hangingPunct="1">
              <a:spcBef>
                <a:spcPct val="0"/>
              </a:spcBef>
              <a:tabLst>
                <a:tab pos="1612616" algn="l"/>
                <a:tab pos="3410937" algn="l"/>
              </a:tabLst>
            </a:pPr>
            <a:r>
              <a:rPr lang="de-CH" altLang="de-DE" dirty="0"/>
              <a:t>Sek B	Sek E	Sek P </a:t>
            </a:r>
          </a:p>
          <a:p>
            <a:pPr>
              <a:tabLst>
                <a:tab pos="1612616" algn="l"/>
                <a:tab pos="3410937" algn="l"/>
              </a:tabLst>
            </a:pPr>
            <a:r>
              <a:rPr lang="de-CH" altLang="de-DE" dirty="0"/>
              <a:t>kleiner als 4.6	zwischen 4.6</a:t>
            </a:r>
            <a:r>
              <a:rPr lang="de-CH" altLang="de-DE" baseline="0" dirty="0"/>
              <a:t> bis </a:t>
            </a:r>
            <a:r>
              <a:rPr lang="de-CH" altLang="de-DE" dirty="0"/>
              <a:t>5.1	ab Notenschnitt 5.2</a:t>
            </a:r>
          </a:p>
          <a:p>
            <a:pPr eaLnBrk="1" hangingPunct="1">
              <a:spcBef>
                <a:spcPct val="0"/>
              </a:spcBef>
            </a:pPr>
            <a:endParaRPr lang="de-CH" altLang="de-DE" dirty="0">
              <a:ea typeface="ヒラギノ角ゴ ProN W3" pitchFamily="-84" charset="-128"/>
              <a:sym typeface="Helvetica" pitchFamily="34" charset="0"/>
            </a:endParaRPr>
          </a:p>
          <a:p>
            <a:pPr eaLnBrk="1" hangingPunct="1">
              <a:spcBef>
                <a:spcPct val="0"/>
              </a:spcBef>
            </a:pPr>
            <a:r>
              <a:rPr lang="de-CH" altLang="de-DE" dirty="0">
                <a:ea typeface="ヒラギノ角ゴ ProN W3" pitchFamily="-84" charset="-128"/>
                <a:sym typeface="Helvetica" pitchFamily="34" charset="0"/>
              </a:rPr>
              <a:t>Die Notensetzung ist immer ein professioneller Entscheid, welcher nicht zwingend nur die mathematischen Mittelwerte einbeziehen muss. Die Klassenlehrperson setzt die Note</a:t>
            </a:r>
            <a:r>
              <a:rPr lang="de-CH" altLang="de-DE" baseline="0" dirty="0">
                <a:ea typeface="ヒラギノ角ゴ ProN W3" pitchFamily="-84" charset="-128"/>
                <a:sym typeface="Helvetica" pitchFamily="34" charset="0"/>
              </a:rPr>
              <a:t> aber nicht (unbedingt) nach </a:t>
            </a:r>
            <a:r>
              <a:rPr lang="de-CH" altLang="de-DE" dirty="0">
                <a:ea typeface="ヒラギノ角ゴ ProN W3" pitchFamily="-84" charset="-128"/>
                <a:sym typeface="Helvetica" pitchFamily="34" charset="0"/>
              </a:rPr>
              <a:t>dem arithmetischen Durchschnitten der einzelnen Leistungsnachweise.</a:t>
            </a:r>
            <a:r>
              <a:rPr lang="de-CH" altLang="de-DE" baseline="0" dirty="0">
                <a:ea typeface="ヒラギノ角ゴ ProN W3" pitchFamily="-84" charset="-128"/>
                <a:sym typeface="Helvetica" pitchFamily="34" charset="0"/>
              </a:rPr>
              <a:t> </a:t>
            </a:r>
            <a:r>
              <a:rPr lang="de-CH" altLang="de-DE" dirty="0">
                <a:ea typeface="ヒラギノ角ゴ ProN W3" pitchFamily="-84" charset="-128"/>
                <a:sym typeface="Helvetica" pitchFamily="34" charset="0"/>
              </a:rPr>
              <a:t>So können beispielsweise Leistungsbelege</a:t>
            </a:r>
            <a:r>
              <a:rPr lang="de-CH" altLang="de-DE" baseline="0" dirty="0">
                <a:ea typeface="ヒラギノ角ゴ ProN W3" pitchFamily="-84" charset="-128"/>
                <a:sym typeface="Helvetica" pitchFamily="34" charset="0"/>
              </a:rPr>
              <a:t> unterschiedlich gewichtet werden, es können Leistungsbelege gestrichen werden</a:t>
            </a:r>
            <a:r>
              <a:rPr lang="de-CH" altLang="de-DE" dirty="0">
                <a:ea typeface="ヒラギノ角ゴ ProN W3" pitchFamily="-84" charset="-128"/>
                <a:sym typeface="Helvetica" pitchFamily="34" charset="0"/>
              </a:rPr>
              <a:t> oder die Entwicklung der Leistungen können</a:t>
            </a:r>
            <a:r>
              <a:rPr lang="de-CH" altLang="de-DE" baseline="0" dirty="0">
                <a:ea typeface="ヒラギノ角ゴ ProN W3" pitchFamily="-84" charset="-128"/>
                <a:sym typeface="Helvetica" pitchFamily="34" charset="0"/>
              </a:rPr>
              <a:t> Anlass zu einer Abweichung geben.</a:t>
            </a:r>
            <a:endParaRPr lang="de-CH" altLang="de-DE" dirty="0">
              <a:ea typeface="ヒラギノ角ゴ ProN W3" pitchFamily="-84" charset="-128"/>
              <a:sym typeface="Helvetica" pitchFamily="34" charset="0"/>
            </a:endParaRPr>
          </a:p>
          <a:p>
            <a:pPr eaLnBrk="1" hangingPunct="1">
              <a:spcBef>
                <a:spcPct val="0"/>
              </a:spcBef>
            </a:pPr>
            <a:endParaRPr lang="de-CH" altLang="de-DE" dirty="0">
              <a:latin typeface="Helvetica" pitchFamily="34" charset="0"/>
              <a:ea typeface="ヒラギノ角ゴ ProN W3" pitchFamily="-84" charset="-128"/>
              <a:sym typeface="Helvetica" pitchFamily="34" charset="0"/>
            </a:endParaRPr>
          </a:p>
        </p:txBody>
      </p:sp>
      <p:sp>
        <p:nvSpPr>
          <p:cNvPr id="5018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018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432A77A-77D3-4FCF-8A76-DAA111D204D4}" type="slidenum">
              <a:rPr lang="de-CH" altLang="de-DE" smtClean="0">
                <a:latin typeface="Helvetica" pitchFamily="34" charset="0"/>
              </a:rPr>
              <a:pPr eaLnBrk="1" hangingPunct="1">
                <a:spcBef>
                  <a:spcPct val="0"/>
                </a:spcBef>
              </a:pPr>
              <a:t>10</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ea typeface="ヒラギノ角ゴ ProN W3" pitchFamily="-84" charset="-128"/>
                <a:sym typeface="Helvetica" pitchFamily="34" charset="0"/>
              </a:rPr>
              <a:t>Bei der Leistung und Leistungsentwicklung in allen Fächern hat die Lehrperson nun nicht mehr nur den Standort des Schülers bzw. der Schülerin im Fokus, sondern versucht die Leistung in der individuellen Entwicklung zu verorten.</a:t>
            </a:r>
          </a:p>
          <a:p>
            <a:r>
              <a:rPr lang="de-CH" altLang="de-DE" dirty="0">
                <a:ea typeface="ヒラギノ角ゴ ProN W3" pitchFamily="-84" charset="-128"/>
                <a:sym typeface="Helvetica" pitchFamily="34" charset="0"/>
              </a:rPr>
              <a:t>Die Lehrperson gibt eine Empfehlung ab, welche eine gute Passung und Entwicklungsmöglichkeit des Schülers bzw. der Schülerin bedeutet.</a:t>
            </a:r>
          </a:p>
          <a:p>
            <a:r>
              <a:rPr lang="de-CH" altLang="de-DE" dirty="0">
                <a:ea typeface="ヒラギノ角ゴ ProN W3" pitchFamily="-84" charset="-128"/>
                <a:sym typeface="Helvetica" pitchFamily="34" charset="0"/>
              </a:rPr>
              <a:t>(Ein</a:t>
            </a:r>
            <a:r>
              <a:rPr lang="de-CH" altLang="de-DE" baseline="0" dirty="0">
                <a:ea typeface="ヒラギノ角ゴ ProN W3" pitchFamily="-84" charset="-128"/>
                <a:sym typeface="Helvetica" pitchFamily="34" charset="0"/>
              </a:rPr>
              <a:t> Hinweis: </a:t>
            </a:r>
            <a:r>
              <a:rPr lang="de-CH" altLang="de-DE" dirty="0">
                <a:ea typeface="ヒラギノ角ゴ ProN W3" pitchFamily="-84" charset="-128"/>
                <a:sym typeface="Helvetica" pitchFamily="34" charset="0"/>
              </a:rPr>
              <a:t>Nicht für jedes Kind ist die Sek P das richtige Anforderungsniveau, auch wenn es sehr gute Noten hat.)</a:t>
            </a:r>
          </a:p>
          <a:p>
            <a:endParaRPr lang="de-CH" altLang="de-DE" dirty="0"/>
          </a:p>
        </p:txBody>
      </p:sp>
      <p:sp>
        <p:nvSpPr>
          <p:cNvPr id="5120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120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B163BBD-89C7-4588-8A21-FD9D3E42EA15}" type="slidenum">
              <a:rPr lang="de-CH" altLang="de-DE" smtClean="0">
                <a:latin typeface="Helvetica" pitchFamily="34" charset="0"/>
              </a:rPr>
              <a:pPr eaLnBrk="1" hangingPunct="1">
                <a:spcBef>
                  <a:spcPct val="0"/>
                </a:spcBef>
              </a:pPr>
              <a:t>11</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Im Übertrittsverfahren haben das Arbeits- und Lernverhalten einen Stellenwert.</a:t>
            </a:r>
          </a:p>
          <a:p>
            <a:r>
              <a:rPr lang="de-CH" altLang="de-DE" dirty="0"/>
              <a:t>Das Arbeits- und Lernverhalten orientiert sich aber nicht an den Lernzielen aus dem Zeugnis im Sinn der Berichterstattung aus der Vergangenheit, sondern es richtet sich aus an den Kriterien der Anforderungsniveaus der Sek B, E und P. </a:t>
            </a:r>
          </a:p>
          <a:p>
            <a:r>
              <a:rPr lang="de-CH" altLang="de-DE" dirty="0"/>
              <a:t>Es ist möglich,</a:t>
            </a:r>
            <a:r>
              <a:rPr lang="de-CH" altLang="de-DE" baseline="0" dirty="0"/>
              <a:t> dass der Austausch </a:t>
            </a:r>
            <a:r>
              <a:rPr lang="de-CH" altLang="de-DE" dirty="0"/>
              <a:t>bereits in der fünften Klasse erfolgt: Die Eltern, Schülerinnen und Schüler und die Lehrperson haben die Möglichkeit das Arbeits- und Lernverhalten einzuschätzen und diese</a:t>
            </a:r>
            <a:r>
              <a:rPr lang="de-CH" altLang="de-DE" baseline="0" dirty="0"/>
              <a:t> Einschätzungen zu vergleichen. Der Prozess ist aber freiwillig und unverbindlich.</a:t>
            </a:r>
            <a:endParaRPr lang="de-CH" altLang="de-DE" dirty="0"/>
          </a:p>
          <a:p>
            <a:r>
              <a:rPr lang="de-CH" altLang="de-DE" dirty="0"/>
              <a:t>Durch den Austausch soll eine gute Vorhersage (Prognose) der Entwicklung und damit der Passung stattfinden.</a:t>
            </a:r>
          </a:p>
          <a:p>
            <a:endParaRPr lang="de-CH" altLang="de-DE" dirty="0"/>
          </a:p>
        </p:txBody>
      </p:sp>
      <p:sp>
        <p:nvSpPr>
          <p:cNvPr id="5222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222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D4C48BA-6B0D-4E38-8C01-0B17E6FBB83B}" type="slidenum">
              <a:rPr lang="de-CH" altLang="de-DE" smtClean="0">
                <a:latin typeface="Helvetica" pitchFamily="34" charset="0"/>
              </a:rPr>
              <a:pPr eaLnBrk="1" hangingPunct="1">
                <a:spcBef>
                  <a:spcPct val="0"/>
                </a:spcBef>
              </a:pPr>
              <a:t>12</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Diesen drei Grundlagen können nun die Instrumente* zugeordnet werden, welche im Übertritt ihre Verwendung finden.</a:t>
            </a:r>
          </a:p>
          <a:p>
            <a:endParaRPr lang="de-CH" altLang="de-DE" dirty="0"/>
          </a:p>
          <a:p>
            <a:r>
              <a:rPr lang="de-CH" altLang="de-DE" dirty="0"/>
              <a:t>Empfehlungs- und Antragsformular</a:t>
            </a:r>
          </a:p>
          <a:p>
            <a:pPr marL="171403" indent="-171403" eaLnBrk="1" hangingPunct="1">
              <a:spcBef>
                <a:spcPct val="0"/>
              </a:spcBef>
              <a:buFont typeface="Symbol" panose="05050102010706020507" pitchFamily="18" charset="2"/>
              <a:buChar char="-"/>
            </a:pPr>
            <a:r>
              <a:rPr lang="de-CH" altLang="de-DE" dirty="0"/>
              <a:t>Für die Empfehlung anhand </a:t>
            </a:r>
            <a:r>
              <a:rPr lang="de-CH" altLang="de-DE" b="1" dirty="0">
                <a:ea typeface="ヒラギノ角ゴ ProN W3" pitchFamily="-84" charset="-128"/>
                <a:sym typeface="Helvetica" pitchFamily="34" charset="0"/>
              </a:rPr>
              <a:t>Fachliche Leistung in den Fächern Deutsch Mathematik Natur, Mensch, Gesellschaft</a:t>
            </a:r>
            <a:r>
              <a:rPr lang="de-CH" altLang="de-DE" dirty="0">
                <a:ea typeface="ヒラギノ角ゴ ProN W3" pitchFamily="-84" charset="-128"/>
                <a:sym typeface="Helvetica" pitchFamily="34" charset="0"/>
              </a:rPr>
              <a:t>, sowie </a:t>
            </a:r>
            <a:r>
              <a:rPr lang="de-CH" altLang="de-DE" b="1" dirty="0">
                <a:ea typeface="ヒラギノ角ゴ ProN W3" pitchFamily="-84" charset="-128"/>
                <a:sym typeface="Helvetica" pitchFamily="34" charset="0"/>
              </a:rPr>
              <a:t>Leistung und Leistungsentwicklung in allen Fächern </a:t>
            </a:r>
            <a:r>
              <a:rPr lang="de-CH" altLang="de-DE" dirty="0">
                <a:ea typeface="ヒラギノ角ゴ ProN W3" pitchFamily="-84" charset="-128"/>
                <a:sym typeface="Helvetica" pitchFamily="34" charset="0"/>
              </a:rPr>
              <a:t>ist das Empfehlungs- und Antragsformular massgebend.</a:t>
            </a:r>
          </a:p>
          <a:p>
            <a:pPr marL="171403" indent="-171403" eaLnBrk="1" hangingPunct="1">
              <a:spcBef>
                <a:spcPct val="0"/>
              </a:spcBef>
              <a:buFont typeface="Symbol" panose="05050102010706020507" pitchFamily="18" charset="2"/>
              <a:buChar char="-"/>
            </a:pPr>
            <a:r>
              <a:rPr lang="de-CH" altLang="de-DE" dirty="0">
                <a:ea typeface="ヒラギノ角ゴ ProN W3" pitchFamily="-84" charset="-128"/>
                <a:sym typeface="Helvetica" pitchFamily="34" charset="0"/>
              </a:rPr>
              <a:t>Dieses wird von der Lehrperson ausgefüllt.</a:t>
            </a:r>
          </a:p>
          <a:p>
            <a:pPr marL="171403" indent="-171403" eaLnBrk="1" hangingPunct="1">
              <a:spcBef>
                <a:spcPct val="0"/>
              </a:spcBef>
              <a:buFont typeface="Symbol" panose="05050102010706020507" pitchFamily="18" charset="2"/>
              <a:buChar char="-"/>
            </a:pPr>
            <a:r>
              <a:rPr lang="de-CH" altLang="de-DE" dirty="0">
                <a:ea typeface="ヒラギノ角ゴ ProN W3" pitchFamily="-84" charset="-128"/>
                <a:sym typeface="Helvetica" pitchFamily="34" charset="0"/>
              </a:rPr>
              <a:t>Es bezieht sich auf die Leistungsnachweise, die in der sechsten Klasse gemacht worden sind.</a:t>
            </a:r>
          </a:p>
          <a:p>
            <a:pPr marL="171403" indent="-171403" eaLnBrk="1" hangingPunct="1">
              <a:spcBef>
                <a:spcPct val="0"/>
              </a:spcBef>
              <a:buFont typeface="Symbol" panose="05050102010706020507" pitchFamily="18" charset="2"/>
              <a:buChar char="-"/>
            </a:pPr>
            <a:endParaRPr lang="de-CH" altLang="de-DE" dirty="0">
              <a:ea typeface="ヒラギノ角ゴ ProN W3" pitchFamily="-84" charset="-128"/>
              <a:sym typeface="Helvetica" pitchFamily="34" charset="0"/>
            </a:endParaRPr>
          </a:p>
          <a:p>
            <a:pPr eaLnBrk="1" hangingPunct="1">
              <a:spcBef>
                <a:spcPct val="0"/>
              </a:spcBef>
            </a:pPr>
            <a:r>
              <a:rPr lang="de-CH" altLang="de-DE" dirty="0">
                <a:ea typeface="ヒラギノ角ゴ ProN W3" pitchFamily="-84" charset="-128"/>
                <a:sym typeface="Helvetica" pitchFamily="34" charset="0"/>
              </a:rPr>
              <a:t>Einschätzungsbogen – Einsatz</a:t>
            </a:r>
            <a:r>
              <a:rPr lang="de-CH" altLang="de-DE" baseline="0" dirty="0">
                <a:ea typeface="ヒラギノ角ゴ ProN W3" pitchFamily="-84" charset="-128"/>
                <a:sym typeface="Helvetica" pitchFamily="34" charset="0"/>
              </a:rPr>
              <a:t> ist freiwillig</a:t>
            </a:r>
            <a:endParaRPr lang="de-CH" altLang="de-DE" dirty="0">
              <a:ea typeface="ヒラギノ角ゴ ProN W3" pitchFamily="-84" charset="-128"/>
              <a:sym typeface="Helvetica" pitchFamily="34" charset="0"/>
            </a:endParaRPr>
          </a:p>
          <a:p>
            <a:pPr marL="171403" indent="-171403">
              <a:buFont typeface="Symbol" panose="05050102010706020507" pitchFamily="18" charset="2"/>
              <a:buChar char="-"/>
            </a:pPr>
            <a:r>
              <a:rPr lang="de-CH" altLang="de-DE" dirty="0">
                <a:ea typeface="ヒラギノ角ゴ ProN W3" pitchFamily="-84" charset="-128"/>
                <a:sym typeface="Helvetica" pitchFamily="34" charset="0"/>
              </a:rPr>
              <a:t>Für </a:t>
            </a:r>
            <a:r>
              <a:rPr lang="de-CH" altLang="de-DE" b="1" dirty="0">
                <a:ea typeface="ヒラギノ角ゴ ProN W3" pitchFamily="-84" charset="-128"/>
                <a:sym typeface="Helvetica" pitchFamily="34" charset="0"/>
              </a:rPr>
              <a:t>Arbeits- und Lernverhalten bezogen auf die Profile der Anforderungsniveaus B, E und P </a:t>
            </a:r>
            <a:r>
              <a:rPr lang="de-CH" altLang="de-DE" dirty="0">
                <a:ea typeface="ヒラギノ角ゴ ProN W3" pitchFamily="-84" charset="-128"/>
                <a:sym typeface="Helvetica" pitchFamily="34" charset="0"/>
              </a:rPr>
              <a:t>soll auch die Einschätzung des Schülers bzw. der Schülerin und deren Eltern einbezogen werden.</a:t>
            </a:r>
          </a:p>
          <a:p>
            <a:pPr marL="171403" indent="-171403">
              <a:buFont typeface="Symbol" panose="05050102010706020507" pitchFamily="18" charset="2"/>
              <a:buChar char="-"/>
            </a:pPr>
            <a:r>
              <a:rPr lang="de-CH" altLang="de-DE" dirty="0">
                <a:ea typeface="ヒラギノ角ゴ ProN W3" pitchFamily="-84" charset="-128"/>
                <a:sym typeface="Helvetica" pitchFamily="34" charset="0"/>
              </a:rPr>
              <a:t>Hierfür kommt der Einschätzungsbogen zum Tragen. Die Einschätzung wird dann auf das Empfehlungs- und Antragsformular von der Lehrperson übertragen.</a:t>
            </a:r>
          </a:p>
          <a:p>
            <a:endParaRPr lang="de-CH" altLang="de-DE" dirty="0">
              <a:ea typeface="ヒラギノ角ゴ ProN W3" pitchFamily="-84" charset="-128"/>
              <a:sym typeface="Helvetica" pitchFamily="34" charset="0"/>
            </a:endParaRPr>
          </a:p>
          <a:p>
            <a:r>
              <a:rPr lang="de-CH" altLang="de-DE" dirty="0"/>
              <a:t>*Es ist eine Möglichkeit, dass die Eltern die Instrumente auch ausgedruckt erhalten.</a:t>
            </a:r>
          </a:p>
        </p:txBody>
      </p:sp>
      <p:sp>
        <p:nvSpPr>
          <p:cNvPr id="53252"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3253"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799ACA7-CC64-4FD9-A947-F6B624F33E81}" type="slidenum">
              <a:rPr lang="de-CH" altLang="de-DE" smtClean="0">
                <a:latin typeface="Helvetica" pitchFamily="34" charset="0"/>
              </a:rPr>
              <a:pPr eaLnBrk="1" hangingPunct="1">
                <a:spcBef>
                  <a:spcPct val="0"/>
                </a:spcBef>
              </a:pPr>
              <a:t>13</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Auf der ersten Seite des Empfehlungs- und Antragsformulars befindet sich eine Tabelle.</a:t>
            </a:r>
          </a:p>
          <a:p>
            <a:pPr marL="171403" indent="-171403">
              <a:buFont typeface="Symbol" panose="05050102010706020507" pitchFamily="18" charset="2"/>
              <a:buChar char="-"/>
            </a:pPr>
            <a:r>
              <a:rPr lang="de-CH" altLang="de-DE" dirty="0"/>
              <a:t>In der ersten Zeile steht </a:t>
            </a:r>
            <a:r>
              <a:rPr lang="de-CH" altLang="de-DE" b="1" dirty="0"/>
              <a:t>Noten der 6. Klasse bis Ende der 10. Kalenderwoche (in Zehntelsnoten </a:t>
            </a:r>
            <a:r>
              <a:rPr lang="de-CH" altLang="de-DE" dirty="0"/>
              <a:t>ausgedrückt). Bitte beachten Sie momentan die ersten Zeilen der Tabelle.</a:t>
            </a:r>
          </a:p>
          <a:p>
            <a:r>
              <a:rPr lang="de-CH" altLang="de-DE" dirty="0"/>
              <a:t>***********</a:t>
            </a:r>
          </a:p>
          <a:p>
            <a:r>
              <a:rPr lang="de-CH" altLang="de-DE" dirty="0"/>
              <a:t>Zu beachten: Im Präsentationsmodus werden die Noten in mehreren Schritten eingesetzt und damit der Vorgang sichtbar gemacht.</a:t>
            </a:r>
          </a:p>
          <a:p>
            <a:r>
              <a:rPr lang="de-CH" altLang="de-DE" dirty="0"/>
              <a:t>***********</a:t>
            </a:r>
          </a:p>
          <a:p>
            <a:pPr marL="171403" indent="-171403">
              <a:buFont typeface="Symbol" panose="05050102010706020507" pitchFamily="18" charset="2"/>
              <a:buChar char="-"/>
            </a:pPr>
            <a:r>
              <a:rPr lang="de-CH" altLang="de-DE" dirty="0"/>
              <a:t>Hier wird die fachliche Leistung  in den Fächern Deutsch, Mathematik und Natur, Mensch, Gesellschaft ausgewiesen. Die einzelnen Noten setzen sich wie beim Zeugnis aus den Noten der verschiedenen Leistungsnachweise zusammen. </a:t>
            </a:r>
          </a:p>
          <a:p>
            <a:pPr eaLnBrk="1" hangingPunct="1">
              <a:spcBef>
                <a:spcPct val="0"/>
              </a:spcBef>
            </a:pPr>
            <a:endParaRPr lang="de-CH" altLang="de-DE" dirty="0"/>
          </a:p>
          <a:p>
            <a:pPr eaLnBrk="1" hangingPunct="1">
              <a:spcBef>
                <a:spcPct val="0"/>
              </a:spcBef>
            </a:pPr>
            <a:r>
              <a:rPr lang="de-CH" altLang="de-DE" b="1" dirty="0"/>
              <a:t>Ein Beispiel</a:t>
            </a:r>
          </a:p>
          <a:p>
            <a:pPr marL="171419" indent="-171419" eaLnBrk="1" hangingPunct="1">
              <a:spcBef>
                <a:spcPct val="0"/>
              </a:spcBef>
              <a:buFont typeface="Symbol" panose="05050102010706020507" pitchFamily="18" charset="2"/>
              <a:buChar char="-"/>
            </a:pPr>
            <a:r>
              <a:rPr lang="de-CH" altLang="de-DE" dirty="0"/>
              <a:t>Rudi hat in Deutsch die Note 4.5, in Mathematik die Note 5 und in Natur, Mensch, Gesellschaft die Note 4.5 erreicht. Daraus ergibt sich ein ungerundeter Durchschnitt von 4.666.</a:t>
            </a:r>
          </a:p>
          <a:p>
            <a:pPr marL="171419" indent="-171419" eaLnBrk="1" hangingPunct="1">
              <a:spcBef>
                <a:spcPct val="0"/>
              </a:spcBef>
              <a:buFont typeface="Symbol" panose="05050102010706020507" pitchFamily="18" charset="2"/>
              <a:buChar char="-"/>
            </a:pPr>
            <a:r>
              <a:rPr lang="de-CH" altLang="de-DE" dirty="0"/>
              <a:t>Die Lehrperson empfiehlt aufgrund seiner fachlichen Leistung den Schüler für die Sek E. Die</a:t>
            </a:r>
            <a:r>
              <a:rPr lang="de-CH" altLang="de-DE" baseline="0" dirty="0"/>
              <a:t> Anforderung für die Sek E </a:t>
            </a:r>
            <a:r>
              <a:rPr lang="de-CH" altLang="de-DE" dirty="0"/>
              <a:t>liegt zwischen 4.6-5.2 (siehe Folie 10).</a:t>
            </a:r>
          </a:p>
          <a:p>
            <a:pPr eaLnBrk="1" hangingPunct="1">
              <a:spcBef>
                <a:spcPct val="0"/>
              </a:spcBef>
            </a:pPr>
            <a:endParaRPr lang="de-CH" altLang="de-DE" dirty="0"/>
          </a:p>
        </p:txBody>
      </p:sp>
      <p:sp>
        <p:nvSpPr>
          <p:cNvPr id="54276"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837" indent="-273002" eaLnBrk="0" hangingPunct="0">
              <a:spcBef>
                <a:spcPct val="30000"/>
              </a:spcBef>
              <a:defRPr sz="1200">
                <a:solidFill>
                  <a:schemeClr val="tx1"/>
                </a:solidFill>
                <a:latin typeface="Calibri" pitchFamily="34" charset="0"/>
              </a:defRPr>
            </a:lvl2pPr>
            <a:lvl3pPr marL="1101531" indent="-219037" eaLnBrk="0" hangingPunct="0">
              <a:spcBef>
                <a:spcPct val="30000"/>
              </a:spcBef>
              <a:defRPr sz="1200">
                <a:solidFill>
                  <a:schemeClr val="tx1"/>
                </a:solidFill>
                <a:latin typeface="Calibri" pitchFamily="34" charset="0"/>
              </a:defRPr>
            </a:lvl3pPr>
            <a:lvl4pPr marL="1541191" indent="-219037" eaLnBrk="0" hangingPunct="0">
              <a:spcBef>
                <a:spcPct val="30000"/>
              </a:spcBef>
              <a:defRPr sz="1200">
                <a:solidFill>
                  <a:schemeClr val="tx1"/>
                </a:solidFill>
                <a:latin typeface="Calibri" pitchFamily="34" charset="0"/>
              </a:defRPr>
            </a:lvl4pPr>
            <a:lvl5pPr marL="1985613" indent="-219037" eaLnBrk="0" hangingPunct="0">
              <a:spcBef>
                <a:spcPct val="30000"/>
              </a:spcBef>
              <a:defRPr sz="1200">
                <a:solidFill>
                  <a:schemeClr val="tx1"/>
                </a:solidFill>
                <a:latin typeface="Calibri" pitchFamily="34" charset="0"/>
              </a:defRPr>
            </a:lvl5pPr>
            <a:lvl6pPr marL="2442732" indent="-219037" eaLnBrk="0" fontAlgn="base" hangingPunct="0">
              <a:spcBef>
                <a:spcPct val="30000"/>
              </a:spcBef>
              <a:spcAft>
                <a:spcPct val="0"/>
              </a:spcAft>
              <a:defRPr sz="1200">
                <a:solidFill>
                  <a:schemeClr val="tx1"/>
                </a:solidFill>
                <a:latin typeface="Calibri" pitchFamily="34" charset="0"/>
              </a:defRPr>
            </a:lvl6pPr>
            <a:lvl7pPr marL="2899852" indent="-219037" eaLnBrk="0" fontAlgn="base" hangingPunct="0">
              <a:spcBef>
                <a:spcPct val="30000"/>
              </a:spcBef>
              <a:spcAft>
                <a:spcPct val="0"/>
              </a:spcAft>
              <a:defRPr sz="1200">
                <a:solidFill>
                  <a:schemeClr val="tx1"/>
                </a:solidFill>
                <a:latin typeface="Calibri" pitchFamily="34" charset="0"/>
              </a:defRPr>
            </a:lvl7pPr>
            <a:lvl8pPr marL="3356971" indent="-219037" eaLnBrk="0" fontAlgn="base" hangingPunct="0">
              <a:spcBef>
                <a:spcPct val="30000"/>
              </a:spcBef>
              <a:spcAft>
                <a:spcPct val="0"/>
              </a:spcAft>
              <a:defRPr sz="1200">
                <a:solidFill>
                  <a:schemeClr val="tx1"/>
                </a:solidFill>
                <a:latin typeface="Calibri" pitchFamily="34" charset="0"/>
              </a:defRPr>
            </a:lvl8pPr>
            <a:lvl9pPr marL="3814091" indent="-219037"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4277"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837" indent="-273002" eaLnBrk="0" hangingPunct="0">
              <a:spcBef>
                <a:spcPct val="30000"/>
              </a:spcBef>
              <a:defRPr sz="1200">
                <a:solidFill>
                  <a:schemeClr val="tx1"/>
                </a:solidFill>
                <a:latin typeface="Calibri" pitchFamily="34" charset="0"/>
              </a:defRPr>
            </a:lvl2pPr>
            <a:lvl3pPr marL="1101531" indent="-219037" eaLnBrk="0" hangingPunct="0">
              <a:spcBef>
                <a:spcPct val="30000"/>
              </a:spcBef>
              <a:defRPr sz="1200">
                <a:solidFill>
                  <a:schemeClr val="tx1"/>
                </a:solidFill>
                <a:latin typeface="Calibri" pitchFamily="34" charset="0"/>
              </a:defRPr>
            </a:lvl3pPr>
            <a:lvl4pPr marL="1541191" indent="-219037" eaLnBrk="0" hangingPunct="0">
              <a:spcBef>
                <a:spcPct val="30000"/>
              </a:spcBef>
              <a:defRPr sz="1200">
                <a:solidFill>
                  <a:schemeClr val="tx1"/>
                </a:solidFill>
                <a:latin typeface="Calibri" pitchFamily="34" charset="0"/>
              </a:defRPr>
            </a:lvl4pPr>
            <a:lvl5pPr marL="1985613" indent="-219037" eaLnBrk="0" hangingPunct="0">
              <a:spcBef>
                <a:spcPct val="30000"/>
              </a:spcBef>
              <a:defRPr sz="1200">
                <a:solidFill>
                  <a:schemeClr val="tx1"/>
                </a:solidFill>
                <a:latin typeface="Calibri" pitchFamily="34" charset="0"/>
              </a:defRPr>
            </a:lvl5pPr>
            <a:lvl6pPr marL="2442732" indent="-219037" eaLnBrk="0" fontAlgn="base" hangingPunct="0">
              <a:spcBef>
                <a:spcPct val="30000"/>
              </a:spcBef>
              <a:spcAft>
                <a:spcPct val="0"/>
              </a:spcAft>
              <a:defRPr sz="1200">
                <a:solidFill>
                  <a:schemeClr val="tx1"/>
                </a:solidFill>
                <a:latin typeface="Calibri" pitchFamily="34" charset="0"/>
              </a:defRPr>
            </a:lvl6pPr>
            <a:lvl7pPr marL="2899852" indent="-219037" eaLnBrk="0" fontAlgn="base" hangingPunct="0">
              <a:spcBef>
                <a:spcPct val="30000"/>
              </a:spcBef>
              <a:spcAft>
                <a:spcPct val="0"/>
              </a:spcAft>
              <a:defRPr sz="1200">
                <a:solidFill>
                  <a:schemeClr val="tx1"/>
                </a:solidFill>
                <a:latin typeface="Calibri" pitchFamily="34" charset="0"/>
              </a:defRPr>
            </a:lvl7pPr>
            <a:lvl8pPr marL="3356971" indent="-219037" eaLnBrk="0" fontAlgn="base" hangingPunct="0">
              <a:spcBef>
                <a:spcPct val="30000"/>
              </a:spcBef>
              <a:spcAft>
                <a:spcPct val="0"/>
              </a:spcAft>
              <a:defRPr sz="1200">
                <a:solidFill>
                  <a:schemeClr val="tx1"/>
                </a:solidFill>
                <a:latin typeface="Calibri" pitchFamily="34" charset="0"/>
              </a:defRPr>
            </a:lvl8pPr>
            <a:lvl9pPr marL="3814091" indent="-219037"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1FE3405-3C4E-44F3-9C11-B4A3443E37BA}" type="slidenum">
              <a:rPr lang="de-CH" altLang="de-DE" smtClean="0">
                <a:latin typeface="Helvetica" pitchFamily="34" charset="0"/>
              </a:rPr>
              <a:pPr eaLnBrk="1" hangingPunct="1">
                <a:spcBef>
                  <a:spcPct val="0"/>
                </a:spcBef>
              </a:pPr>
              <a:t>14</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907722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Gleich unterhalb der Zeilen zu den Noten sehen Sie die Zeilen zur </a:t>
            </a:r>
            <a:r>
              <a:rPr lang="de-CH" altLang="de-DE" b="1" dirty="0"/>
              <a:t>Beurteilung der</a:t>
            </a:r>
            <a:r>
              <a:rPr lang="de-CH" altLang="de-DE" b="1" baseline="0" dirty="0"/>
              <a:t> fachlichen </a:t>
            </a:r>
            <a:r>
              <a:rPr lang="de-CH" altLang="de-DE" b="1" dirty="0">
                <a:sym typeface="Helvetica" pitchFamily="34" charset="0"/>
              </a:rPr>
              <a:t>Leistungen und Leistungsentwicklung in allen Fächern</a:t>
            </a:r>
            <a:r>
              <a:rPr lang="de-CH" altLang="de-DE" dirty="0">
                <a:sym typeface="Helvetica" pitchFamily="34" charset="0"/>
              </a:rPr>
              <a:t>.</a:t>
            </a:r>
            <a:endParaRPr lang="de-CH" altLang="de-DE" b="1" dirty="0"/>
          </a:p>
          <a:p>
            <a:pPr marL="171403" indent="-171403">
              <a:buFont typeface="Symbol" panose="05050102010706020507" pitchFamily="18" charset="2"/>
              <a:buChar char="-"/>
            </a:pPr>
            <a:r>
              <a:rPr lang="de-CH" altLang="de-DE" dirty="0"/>
              <a:t>Hier schätzt die Lehrperson die Leistung und Leistungsentwicklung ein, in dem sie die Bereich markiert, wo die individuellen Leistungen liegen.</a:t>
            </a:r>
          </a:p>
          <a:p>
            <a:pPr marL="171403" indent="-171403">
              <a:buFont typeface="Symbol" panose="05050102010706020507" pitchFamily="18" charset="2"/>
              <a:buChar char="-"/>
            </a:pPr>
            <a:r>
              <a:rPr lang="de-CH" altLang="de-DE" dirty="0"/>
              <a:t>Die Breite der Balken können dabei variieren, je nachdem wie unterschiedlich die Leistung in den verschiedenen Fächern ist.</a:t>
            </a:r>
          </a:p>
          <a:p>
            <a:r>
              <a:rPr lang="de-CH" altLang="de-DE" dirty="0"/>
              <a:t>***********</a:t>
            </a:r>
          </a:p>
          <a:p>
            <a:r>
              <a:rPr lang="de-CH" altLang="de-DE" dirty="0"/>
              <a:t>Zu beachten: Im Präsentationsmodus wird die Bandbreite in Schritten markiert und damit der Vorgang sichtbar gemacht.</a:t>
            </a:r>
          </a:p>
          <a:p>
            <a:r>
              <a:rPr lang="de-CH" altLang="de-DE" dirty="0"/>
              <a:t>***********</a:t>
            </a:r>
          </a:p>
          <a:p>
            <a:pPr marL="171403" indent="-171403">
              <a:buFont typeface="Symbol" panose="05050102010706020507" pitchFamily="18" charset="2"/>
              <a:buChar char="-"/>
            </a:pPr>
            <a:r>
              <a:rPr lang="de-CH" altLang="de-DE" dirty="0"/>
              <a:t>Beispielsweise kann es sein, dass die Schülerin Eva in allen Fächern die Durchschnittsnote 5 hat. Dann wird der Balken entsprechend schmal sein.</a:t>
            </a:r>
          </a:p>
          <a:p>
            <a:pPr marL="171403" indent="-171403">
              <a:buFont typeface="Symbol" panose="05050102010706020507" pitchFamily="18" charset="2"/>
              <a:buChar char="-"/>
            </a:pPr>
            <a:r>
              <a:rPr lang="de-CH" altLang="de-DE" dirty="0"/>
              <a:t>Es kann aber auch sein, dass die Schülerin Jana in den Fremdsprachen sehr gut ist, aber in Musik und Sport nicht brilliert. Dadurch wird der Balken entsprechend breiter werden.</a:t>
            </a:r>
          </a:p>
          <a:p>
            <a:pPr marL="171403" indent="-171403">
              <a:buFont typeface="Symbol" panose="05050102010706020507" pitchFamily="18" charset="2"/>
              <a:buChar char="-"/>
            </a:pPr>
            <a:r>
              <a:rPr lang="de-CH" altLang="de-DE" dirty="0"/>
              <a:t>Die Leistungsentwicklung</a:t>
            </a:r>
            <a:r>
              <a:rPr lang="de-CH" altLang="de-DE" baseline="0" dirty="0"/>
              <a:t> kann abgehoben von der Beurteilung der fachlichen Leistung markiert werden. Unterschiede zwischen den </a:t>
            </a:r>
            <a:r>
              <a:rPr lang="de-CH" altLang="de-DE" baseline="0" dirty="0" err="1"/>
              <a:t>Bälken</a:t>
            </a:r>
            <a:r>
              <a:rPr lang="de-CH" altLang="de-DE" baseline="0" dirty="0"/>
              <a:t> werden dann sichtbar, wenn der Schüler oder die Schüler positive oder negative Leistungssprünge in der Beurteilungszeit gezeigt hat. </a:t>
            </a:r>
            <a:endParaRPr lang="de-CH" altLang="de-DE" dirty="0"/>
          </a:p>
          <a:p>
            <a:endParaRPr lang="de-CH" altLang="de-DE" dirty="0"/>
          </a:p>
        </p:txBody>
      </p:sp>
      <p:sp>
        <p:nvSpPr>
          <p:cNvPr id="5530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530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B60840A-0B0C-4916-89D0-77467B298232}" type="slidenum">
              <a:rPr lang="de-CH" altLang="de-DE" smtClean="0">
                <a:latin typeface="Helvetica" pitchFamily="34" charset="0"/>
              </a:rPr>
              <a:pPr eaLnBrk="1" hangingPunct="1">
                <a:spcBef>
                  <a:spcPct val="0"/>
                </a:spcBef>
              </a:pPr>
              <a:t>15</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Wiederum unter der Zeile </a:t>
            </a:r>
            <a:r>
              <a:rPr lang="de-CH" altLang="de-DE" b="1" dirty="0">
                <a:sym typeface="Helvetica" pitchFamily="34" charset="0"/>
              </a:rPr>
              <a:t>Leistung und Leistungsentwicklung in allen Fächern</a:t>
            </a:r>
            <a:r>
              <a:rPr lang="de-CH" altLang="de-DE" b="1" dirty="0"/>
              <a:t> </a:t>
            </a:r>
            <a:r>
              <a:rPr lang="de-CH" altLang="de-DE" dirty="0"/>
              <a:t>findet sich im Beurteilungs- und Antragsformular die Zeile </a:t>
            </a:r>
            <a:r>
              <a:rPr lang="de-CH" altLang="de-DE" b="1" dirty="0">
                <a:ea typeface="ヒラギノ角ゴ ProN W3" pitchFamily="-84" charset="-128"/>
                <a:sym typeface="Helvetica" pitchFamily="34" charset="0"/>
              </a:rPr>
              <a:t>Arbeits- und Lernverhalten bezogen auf die Profile der Anforderungsniveaus B, E und P</a:t>
            </a:r>
            <a:r>
              <a:rPr lang="de-CH" altLang="de-DE" dirty="0"/>
              <a:t>.</a:t>
            </a:r>
          </a:p>
          <a:p>
            <a:pPr marL="171403" indent="-171403">
              <a:buFont typeface="Symbol" panose="05050102010706020507" pitchFamily="18" charset="2"/>
              <a:buChar char="-"/>
            </a:pPr>
            <a:r>
              <a:rPr lang="de-CH" altLang="de-DE" dirty="0"/>
              <a:t>Hier wird eine gemeinsame Einschätzung des Schülers bzw. der Schülerin, der Eltern und der Lehrperson vorgenommen.</a:t>
            </a:r>
          </a:p>
          <a:p>
            <a:pPr marL="171403" indent="-171403">
              <a:buFont typeface="Symbol" panose="05050102010706020507" pitchFamily="18" charset="2"/>
              <a:buChar char="-"/>
            </a:pPr>
            <a:r>
              <a:rPr lang="de-CH" altLang="de-DE" dirty="0"/>
              <a:t>Die Basis</a:t>
            </a:r>
            <a:r>
              <a:rPr lang="de-CH" altLang="de-DE" baseline="0" dirty="0"/>
              <a:t> dafür ist </a:t>
            </a:r>
            <a:r>
              <a:rPr lang="de-CH" altLang="de-DE" dirty="0"/>
              <a:t>der Einschätzungsbogen.</a:t>
            </a:r>
          </a:p>
        </p:txBody>
      </p:sp>
      <p:sp>
        <p:nvSpPr>
          <p:cNvPr id="5632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632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64138CB-0152-4D64-AD1F-A4B364E7114B}" type="slidenum">
              <a:rPr lang="de-CH" altLang="de-DE" smtClean="0">
                <a:latin typeface="Helvetica" pitchFamily="34" charset="0"/>
              </a:rPr>
              <a:pPr eaLnBrk="1" hangingPunct="1">
                <a:spcBef>
                  <a:spcPct val="0"/>
                </a:spcBef>
              </a:pPr>
              <a:t>16</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Zu beachten: Im Präsentationsmodus werden die Stellen in mehreren Schritten markiert und damit der Vorgang sichtbar gemacht.</a:t>
            </a:r>
          </a:p>
          <a:p>
            <a:r>
              <a:rPr lang="de-CH" altLang="de-DE" dirty="0"/>
              <a:t>*************</a:t>
            </a:r>
          </a:p>
          <a:p>
            <a:r>
              <a:rPr lang="de-CH" altLang="de-DE" dirty="0"/>
              <a:t>Der Bogen für die Erziehungsberechtigten ist links. Sie können gemeinsam mit Ihrem Kind den Bereich markieren, welcher aus ihrer Sicht am ehesten zutrifft. Dadurch, dass ein Bereich angekreuzt werden kann, können Stärken und Schwächen angezeigt werden. </a:t>
            </a:r>
          </a:p>
          <a:p>
            <a:r>
              <a:rPr lang="de-CH" altLang="de-DE" dirty="0"/>
              <a:t>Das Vorgehen ist folgendermassen: </a:t>
            </a:r>
          </a:p>
          <a:p>
            <a:pPr marL="171403" marR="0" lvl="0" indent="-171403"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de-CH" altLang="de-DE" dirty="0"/>
              <a:t>Der Bereich wird von den Eltern im Balken für</a:t>
            </a:r>
            <a:r>
              <a:rPr lang="de-CH" altLang="de-DE" baseline="0" dirty="0"/>
              <a:t> </a:t>
            </a:r>
            <a:r>
              <a:rPr lang="de-CH" altLang="de-DE" dirty="0"/>
              <a:t>Erziehungsberechtigte und Schülerinnen / Schüler angezeichnet.</a:t>
            </a:r>
            <a:r>
              <a:rPr lang="de-CH" sz="1200" dirty="0"/>
              <a:t> </a:t>
            </a:r>
            <a:endParaRPr lang="de-CH" altLang="de-DE" dirty="0"/>
          </a:p>
          <a:p>
            <a:pPr marL="171403" indent="-171403">
              <a:buFont typeface="Symbol" panose="05050102010706020507" pitchFamily="18" charset="2"/>
              <a:buChar char="-"/>
            </a:pPr>
            <a:r>
              <a:rPr lang="de-CH" altLang="de-DE" dirty="0"/>
              <a:t>Der Bereich wird dadurch sichtbar.</a:t>
            </a:r>
          </a:p>
          <a:p>
            <a:pPr marL="171403" indent="-171403">
              <a:buFont typeface="Symbol" panose="05050102010706020507" pitchFamily="18" charset="2"/>
              <a:buChar char="-"/>
            </a:pPr>
            <a:r>
              <a:rPr lang="de-CH" altLang="de-DE" dirty="0"/>
              <a:t>Die Lehrperson schätzt das Arbeits- und Lernverhalten ebenfalls auf dem Bogen für Lehrpersonen ein:</a:t>
            </a:r>
          </a:p>
          <a:p>
            <a:pPr marL="171403" indent="-171403">
              <a:buFont typeface="Symbol" panose="05050102010706020507" pitchFamily="18" charset="2"/>
              <a:buChar char="-"/>
            </a:pPr>
            <a:r>
              <a:rPr lang="de-CH" altLang="de-DE" dirty="0"/>
              <a:t>Der Balken der Erziehungsberechtigten und Schülerinnen bzw. Schülern wird dann auf dem Bogen der Lehrperson übertragen.</a:t>
            </a:r>
          </a:p>
          <a:p>
            <a:pPr marL="171403" indent="-171403">
              <a:buFont typeface="Symbol" panose="05050102010706020507" pitchFamily="18" charset="2"/>
              <a:buChar char="-"/>
            </a:pPr>
            <a:r>
              <a:rPr lang="de-CH" altLang="de-DE" dirty="0"/>
              <a:t>Auf diese Weise kann die Einschätzung verglichen und besprochen werden, wo es Unterschiede und Gemeinsamkeiten in der Einschätzung des Arbeits- und Lernverhaltens gibt.</a:t>
            </a:r>
          </a:p>
          <a:p>
            <a:endParaRPr lang="de-CH" altLang="de-DE" dirty="0"/>
          </a:p>
        </p:txBody>
      </p:sp>
      <p:sp>
        <p:nvSpPr>
          <p:cNvPr id="5734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734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2473E49-EBD2-46B1-BF68-CE6BE60CB8F8}" type="slidenum">
              <a:rPr lang="de-CH" altLang="de-DE" smtClean="0">
                <a:latin typeface="Helvetica" pitchFamily="34" charset="0"/>
              </a:rPr>
              <a:pPr eaLnBrk="1" hangingPunct="1">
                <a:spcBef>
                  <a:spcPct val="0"/>
                </a:spcBef>
              </a:pPr>
              <a:t>17</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Zu beachten: Im Präsentationsmodus werden die Stellen in mehreren Schritten markiert und damit der Vorgang sichtbar gemacht.</a:t>
            </a:r>
          </a:p>
          <a:p>
            <a:r>
              <a:rPr lang="de-CH" altLang="de-DE" dirty="0"/>
              <a:t>*************</a:t>
            </a:r>
          </a:p>
          <a:p>
            <a:r>
              <a:rPr lang="de-CH" altLang="de-DE" dirty="0"/>
              <a:t>Die Einschätzung aus dem Einschätzungsbogen wird ebenfalls auf dem Empfehlungs- und Antragsformular eingetragen.</a:t>
            </a:r>
          </a:p>
        </p:txBody>
      </p:sp>
      <p:sp>
        <p:nvSpPr>
          <p:cNvPr id="58372"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8373"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0321CD4-FFC1-4866-AA07-65B795C36994}" type="slidenum">
              <a:rPr lang="de-CH" altLang="de-DE" smtClean="0">
                <a:latin typeface="Helvetica" pitchFamily="34" charset="0"/>
              </a:rPr>
              <a:pPr eaLnBrk="1" hangingPunct="1">
                <a:spcBef>
                  <a:spcPct val="0"/>
                </a:spcBef>
              </a:pPr>
              <a:t>18</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dirty="0"/>
              <a:t>Bei den</a:t>
            </a:r>
            <a:r>
              <a:rPr lang="de-DE" altLang="de-DE" baseline="0" dirty="0"/>
              <a:t> meisten Schülerinnen und Schülern wird der Übertritt in den meisten Fällen wie im vorgestellten Prozess laufen. </a:t>
            </a:r>
          </a:p>
          <a:p>
            <a:r>
              <a:rPr lang="de-DE" altLang="de-DE" baseline="0" dirty="0"/>
              <a:t>Weil der Übertritt aber immer individuell angeschaut wird, gibt es Fälle, die nicht vollumfänglich in den vorgegebenen Prozess passen. </a:t>
            </a:r>
          </a:p>
          <a:p>
            <a:r>
              <a:rPr lang="de-DE" altLang="de-DE" baseline="0" dirty="0"/>
              <a:t>Darauf wird nun folgend eingegangen. </a:t>
            </a:r>
          </a:p>
        </p:txBody>
      </p:sp>
      <p:sp>
        <p:nvSpPr>
          <p:cNvPr id="4198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198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1ABAE12-DF35-4DC1-8A51-F3FF21EA7B54}" type="slidenum">
              <a:rPr lang="de-CH" altLang="de-DE" smtClean="0">
                <a:latin typeface="Helvetica" pitchFamily="34" charset="0"/>
              </a:rPr>
              <a:pPr eaLnBrk="1" hangingPunct="1">
                <a:spcBef>
                  <a:spcPct val="0"/>
                </a:spcBef>
              </a:pPr>
              <a:t>19</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904553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Symbol" pitchFamily="18" charset="2"/>
              <a:buNone/>
            </a:pPr>
            <a:r>
              <a:rPr lang="de-CH" altLang="de-DE" dirty="0"/>
              <a:t>Sie sehen die Themen dieser Präsentation. Sie erhalten Informationen zu den Aspekten des Übertritts der Schülerinnen und Schüler der sechsten Klasse</a:t>
            </a:r>
            <a:r>
              <a:rPr lang="de-CH" altLang="de-DE" baseline="0" dirty="0"/>
              <a:t>.</a:t>
            </a:r>
            <a:endParaRPr lang="de-CH" altLang="de-DE" dirty="0"/>
          </a:p>
          <a:p>
            <a:pPr>
              <a:buFont typeface="Symbol" pitchFamily="18" charset="2"/>
              <a:buNone/>
            </a:pPr>
            <a:r>
              <a:rPr lang="de-CH" altLang="de-DE" dirty="0"/>
              <a:t>Es geht um die grundsätzliche Information zum Übertrittsverfahren. </a:t>
            </a:r>
          </a:p>
          <a:p>
            <a:endParaRPr lang="de-CH" altLang="de-DE" dirty="0"/>
          </a:p>
        </p:txBody>
      </p:sp>
      <p:sp>
        <p:nvSpPr>
          <p:cNvPr id="4198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198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1ABAE12-DF35-4DC1-8A51-F3FF21EA7B54}" type="slidenum">
              <a:rPr lang="de-CH" altLang="de-DE" smtClean="0">
                <a:latin typeface="Helvetica" pitchFamily="34" charset="0"/>
              </a:rPr>
              <a:pPr eaLnBrk="1" hangingPunct="1">
                <a:spcBef>
                  <a:spcPct val="0"/>
                </a:spcBef>
              </a:pPr>
              <a:t>2</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Das Laufbahnreglement sieht vor, dass die Lehrpersonen von der Zuteilung für die Empfehlung anhand der Noten abweichen können. Wichtig ist, dass es eine schlüssige Herleitung</a:t>
            </a:r>
            <a:r>
              <a:rPr lang="de-CH" altLang="de-DE" baseline="0" dirty="0"/>
              <a:t> und </a:t>
            </a:r>
            <a:r>
              <a:rPr lang="de-CH" altLang="de-DE" dirty="0"/>
              <a:t>Begründung</a:t>
            </a:r>
            <a:r>
              <a:rPr lang="de-CH" altLang="de-DE" baseline="0" dirty="0"/>
              <a:t> gibt.</a:t>
            </a:r>
            <a:r>
              <a:rPr lang="de-CH" altLang="de-DE" dirty="0"/>
              <a:t> Bei</a:t>
            </a:r>
            <a:r>
              <a:rPr lang="de-CH" altLang="de-DE" baseline="0" dirty="0"/>
              <a:t> zwei Fällen kann es A</a:t>
            </a:r>
            <a:r>
              <a:rPr lang="de-CH" altLang="de-DE" dirty="0"/>
              <a:t>bweichungen</a:t>
            </a:r>
            <a:r>
              <a:rPr lang="de-CH" altLang="de-DE" baseline="0" dirty="0"/>
              <a:t> geben</a:t>
            </a:r>
            <a:r>
              <a:rPr lang="de-CH" altLang="de-DE" dirty="0"/>
              <a:t>:</a:t>
            </a:r>
          </a:p>
          <a:p>
            <a:endParaRPr lang="de-CH" altLang="de-DE" dirty="0"/>
          </a:p>
          <a:p>
            <a:r>
              <a:rPr lang="de-CH" dirty="0"/>
              <a:t>§ 20 (Spezialfall) regelt Abweichungen von Noten bei besonderen Vorkommnissen wie Schulwechsel, Krankheit, schwierigen familiären Verhältnissen oder Fremdsprachigkeit.</a:t>
            </a:r>
          </a:p>
          <a:p>
            <a:r>
              <a:rPr lang="de-CH" dirty="0"/>
              <a:t>Beim § 18 (Zuteilungsgrundlagen) sind es keine Spezialfälle, was eine Unterscheidung notwendig macht. Diese Abweichungen können durch «die Gesamteinschätzung der Leistungen und der Leistungsentwicklung in allen Fächern» und «die Gesamteinschätzung des Arbeits- und Lernverhaltens bezogen auf die Anforderungsniveaus der Sekundarschule» begründet werden. Dies kann beispielsweise zutreffen, wenn die Leistungsentwicklung und das Arbeits- und Lernverhalten günstig sind, jedoch durch einzelne «zufällig» schlechte Beurteilungsanlässe die Notenwerte nicht erreicht worden sind.</a:t>
            </a:r>
            <a:r>
              <a:rPr lang="de-CH" baseline="0" dirty="0"/>
              <a:t> (Erläuterungen zum § 20 auf Folie 21).</a:t>
            </a:r>
            <a:endParaRPr lang="de-CH" altLang="de-DE" dirty="0"/>
          </a:p>
          <a:p>
            <a:endParaRPr lang="de-CH" altLang="de-DE" dirty="0"/>
          </a:p>
        </p:txBody>
      </p:sp>
      <p:sp>
        <p:nvSpPr>
          <p:cNvPr id="6042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042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E471325-62D8-4DD6-A530-53ECBA9B32E1}" type="slidenum">
              <a:rPr lang="de-CH" altLang="de-DE" smtClean="0">
                <a:latin typeface="Helvetica" pitchFamily="34" charset="0"/>
              </a:rPr>
              <a:pPr eaLnBrk="1" hangingPunct="1">
                <a:spcBef>
                  <a:spcPct val="0"/>
                </a:spcBef>
              </a:pPr>
              <a:t>20</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4650963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In Fällen wie Krankheit, Todesfall in der Familie oder ähnliches kann begründet für die Schülerin oder den Schüler ein anderes Anforderungsniveau empfohlen werden. Diese Abweichungen sind aber immer eindeutig herzuleiten und zu begründen (§ 19 Grundlagen auf der Folie 20).</a:t>
            </a:r>
          </a:p>
          <a:p>
            <a:endParaRPr lang="de-CH" altLang="de-DE" dirty="0"/>
          </a:p>
        </p:txBody>
      </p:sp>
      <p:sp>
        <p:nvSpPr>
          <p:cNvPr id="6144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144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CD0670F-6C43-40F7-B17A-3FB2FDEFDBCF}" type="slidenum">
              <a:rPr lang="de-CH" altLang="de-DE" smtClean="0">
                <a:latin typeface="Helvetica" pitchFamily="34" charset="0"/>
              </a:rPr>
              <a:pPr eaLnBrk="1" hangingPunct="1">
                <a:spcBef>
                  <a:spcPct val="0"/>
                </a:spcBef>
              </a:pPr>
              <a:t>21</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Die Kontrollprüfung steht als Aussensicht und Entscheidungsfindung</a:t>
            </a:r>
            <a:r>
              <a:rPr lang="de-CH" altLang="de-DE" baseline="0" dirty="0"/>
              <a:t> ausschliesslich </a:t>
            </a:r>
            <a:r>
              <a:rPr lang="de-CH" altLang="de-DE" dirty="0"/>
              <a:t>bei Uneinigkeit zur Verfügung. Sie kommt nur dann zur Anwendung</a:t>
            </a:r>
            <a:r>
              <a:rPr lang="de-CH" altLang="de-DE" baseline="0" dirty="0"/>
              <a:t>, wenn die Eltern mit der Empfehlung nicht einverstanden sind.</a:t>
            </a:r>
            <a:endParaRPr lang="de-CH" altLang="de-DE" dirty="0"/>
          </a:p>
          <a:p>
            <a:r>
              <a:rPr lang="de-CH" altLang="de-DE" dirty="0"/>
              <a:t>Die Durchführung inklusive Korrektur erfolgt durch den Kanton.</a:t>
            </a:r>
          </a:p>
          <a:p>
            <a:r>
              <a:rPr lang="de-CH" altLang="de-DE" dirty="0"/>
              <a:t>Sie erfolgt an bezeichneten Schulstandorten.</a:t>
            </a:r>
          </a:p>
          <a:p>
            <a:r>
              <a:rPr lang="de-CH" altLang="de-DE" dirty="0"/>
              <a:t>Der Referenzrahmen</a:t>
            </a:r>
            <a:r>
              <a:rPr lang="de-CH" altLang="de-DE" baseline="0" dirty="0"/>
              <a:t> ist auf der Homepage des Volksschulamts zu finden (vsa.so.ch → Schulbetrieb und Unterricht → Übertritt in die Sekundarschule B / E / P)</a:t>
            </a:r>
            <a:endParaRPr lang="de-CH" altLang="de-DE" dirty="0"/>
          </a:p>
          <a:p>
            <a:r>
              <a:rPr lang="de-CH" altLang="de-DE" dirty="0"/>
              <a:t>*********************************</a:t>
            </a:r>
          </a:p>
          <a:p>
            <a:r>
              <a:rPr lang="de-CH" altLang="de-DE" b="1" dirty="0">
                <a:solidFill>
                  <a:srgbClr val="FFC000"/>
                </a:solidFill>
              </a:rPr>
              <a:t>Termine 2024</a:t>
            </a:r>
          </a:p>
          <a:p>
            <a:r>
              <a:rPr lang="de-CH" altLang="de-DE" dirty="0">
                <a:solidFill>
                  <a:srgbClr val="FFC000"/>
                </a:solidFill>
              </a:rPr>
              <a:t>Anmeldung beim Volksschulamt bis 18. März 2024</a:t>
            </a:r>
            <a:r>
              <a:rPr lang="de-CH" altLang="de-DE" baseline="0" dirty="0">
                <a:solidFill>
                  <a:srgbClr val="FFC000"/>
                </a:solidFill>
              </a:rPr>
              <a:t> für Prüfung Schwarzbubenland; bis 22. März 2024 Prüfung Jurasüdfuss</a:t>
            </a:r>
            <a:endParaRPr lang="de-CH" altLang="de-DE" dirty="0">
              <a:solidFill>
                <a:srgbClr val="FFC000"/>
              </a:solidFill>
            </a:endParaRPr>
          </a:p>
          <a:p>
            <a:r>
              <a:rPr lang="de-CH" altLang="de-DE" dirty="0">
                <a:solidFill>
                  <a:srgbClr val="FFC000"/>
                </a:solidFill>
              </a:rPr>
              <a:t>Durchführung: 22. März Breitenbach</a:t>
            </a:r>
            <a:r>
              <a:rPr lang="de-CH" altLang="de-DE" baseline="0" dirty="0">
                <a:solidFill>
                  <a:srgbClr val="FFC000"/>
                </a:solidFill>
              </a:rPr>
              <a:t> 28. März</a:t>
            </a:r>
            <a:r>
              <a:rPr lang="de-CH" altLang="de-DE" dirty="0">
                <a:solidFill>
                  <a:srgbClr val="FFC000"/>
                </a:solidFill>
              </a:rPr>
              <a:t> 2024</a:t>
            </a:r>
            <a:r>
              <a:rPr lang="de-CH" altLang="de-DE" baseline="0" dirty="0">
                <a:solidFill>
                  <a:srgbClr val="FFC000"/>
                </a:solidFill>
              </a:rPr>
              <a:t> Olten und Solothurn</a:t>
            </a:r>
            <a:endParaRPr lang="de-CH" altLang="de-DE" dirty="0">
              <a:solidFill>
                <a:srgbClr val="FFC000"/>
              </a:solidFill>
            </a:endParaRPr>
          </a:p>
          <a:p>
            <a:r>
              <a:rPr lang="de-CH" altLang="de-DE" dirty="0">
                <a:solidFill>
                  <a:srgbClr val="FFC000"/>
                </a:solidFill>
              </a:rPr>
              <a:t>Korrektur der Arbeiten:</a:t>
            </a:r>
          </a:p>
          <a:p>
            <a:r>
              <a:rPr lang="de-CH" altLang="de-DE" dirty="0">
                <a:solidFill>
                  <a:srgbClr val="FFC000"/>
                </a:solidFill>
              </a:rPr>
              <a:t>Mittwoch 03. April 2022</a:t>
            </a:r>
          </a:p>
          <a:p>
            <a:r>
              <a:rPr lang="de-CH" altLang="de-DE" dirty="0">
                <a:solidFill>
                  <a:srgbClr val="FFC000"/>
                </a:solidFill>
              </a:rPr>
              <a:t>Resultate:</a:t>
            </a:r>
          </a:p>
          <a:p>
            <a:r>
              <a:rPr lang="de-CH" altLang="de-DE" dirty="0">
                <a:solidFill>
                  <a:srgbClr val="FFC000"/>
                </a:solidFill>
              </a:rPr>
              <a:t>Resultate werden in der Woche 15 an die Eltern und Schulleitungen gesendet.</a:t>
            </a:r>
          </a:p>
          <a:p>
            <a:r>
              <a:rPr lang="de-CH" altLang="de-DE" dirty="0">
                <a:solidFill>
                  <a:srgbClr val="FFC000"/>
                </a:solidFill>
              </a:rPr>
              <a:t>Prüfungseinsicht:</a:t>
            </a:r>
          </a:p>
          <a:p>
            <a:r>
              <a:rPr lang="de-CH" altLang="de-DE" dirty="0">
                <a:solidFill>
                  <a:srgbClr val="FFC000"/>
                </a:solidFill>
              </a:rPr>
              <a:t>Ab Woche 15 an den Schulen</a:t>
            </a:r>
            <a:r>
              <a:rPr lang="de-CH" altLang="de-DE" baseline="0" dirty="0">
                <a:solidFill>
                  <a:srgbClr val="FFC000"/>
                </a:solidFill>
              </a:rPr>
              <a:t> → Einsicht nach den Frühlingsferien.</a:t>
            </a:r>
            <a:endParaRPr lang="de-CH" altLang="de-DE" dirty="0">
              <a:solidFill>
                <a:srgbClr val="FFC000"/>
              </a:solidFill>
            </a:endParaRPr>
          </a:p>
          <a:p>
            <a:r>
              <a:rPr lang="de-CH" altLang="de-DE" b="1" dirty="0">
                <a:solidFill>
                  <a:srgbClr val="FFC000"/>
                </a:solidFill>
              </a:rPr>
              <a:t>Beschwerdemöglichkeit:</a:t>
            </a:r>
          </a:p>
          <a:p>
            <a:r>
              <a:rPr lang="de-CH" dirty="0">
                <a:solidFill>
                  <a:srgbClr val="FFC000"/>
                </a:solidFill>
              </a:rPr>
              <a:t>Gegen die Mitteilung des Kontrollprüfungsresultats besteht keine Beschwerdemöglichkeit. Gegen die Übertrittsverfügung der Schulleitungskonferenz kann in der Regel im Mai innerhalb von 10 Tagen ab Zustellung Beschwerde beim Departement für Bildung und Kultur geführt werden. </a:t>
            </a:r>
          </a:p>
          <a:p>
            <a:endParaRPr lang="de-CH" altLang="de-DE" dirty="0"/>
          </a:p>
        </p:txBody>
      </p:sp>
      <p:sp>
        <p:nvSpPr>
          <p:cNvPr id="6554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554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088D048-9C16-4A0D-B29F-E66408A73158}" type="slidenum">
              <a:rPr lang="de-CH" altLang="de-DE" smtClean="0">
                <a:latin typeface="Helvetica" pitchFamily="34" charset="0"/>
              </a:rPr>
              <a:pPr eaLnBrk="1" hangingPunct="1">
                <a:spcBef>
                  <a:spcPct val="0"/>
                </a:spcBef>
              </a:pPr>
              <a:t>22</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Wir unterscheiden die bilanzierende Funktion des Zeugnisses und das Empfehlungsverfahren für den Übertritt.</a:t>
            </a:r>
          </a:p>
        </p:txBody>
      </p:sp>
      <p:sp>
        <p:nvSpPr>
          <p:cNvPr id="6246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246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4DAD989-97F8-4C1C-B422-1DD02A86DEED}" type="slidenum">
              <a:rPr lang="de-CH" altLang="de-DE" smtClean="0">
                <a:latin typeface="Helvetica" pitchFamily="34" charset="0"/>
              </a:rPr>
              <a:pPr eaLnBrk="1" hangingPunct="1">
                <a:spcBef>
                  <a:spcPct val="0"/>
                </a:spcBef>
              </a:pPr>
              <a:t>23</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Mit den folgenden drei Punkten schliessen wir:</a:t>
            </a:r>
          </a:p>
          <a:p>
            <a:pPr marL="171403" indent="-171403">
              <a:buFont typeface="Symbol" panose="05050102010706020507" pitchFamily="18" charset="2"/>
              <a:buChar char="-"/>
            </a:pPr>
            <a:r>
              <a:rPr lang="de-CH" altLang="de-DE" dirty="0"/>
              <a:t>Das frühere Prüfungsverfahren wurde zugunsten eines Empfehlungsverfahrens angepasst. Die Fachperson für die individuelle Empfehlung der Schülerinnen und Schüler ist die Lehrperson mit Klassenleitungsfunktion. </a:t>
            </a:r>
          </a:p>
          <a:p>
            <a:pPr marL="171403" indent="-171403">
              <a:buFont typeface="Symbol" panose="05050102010706020507" pitchFamily="18" charset="2"/>
              <a:buChar char="-"/>
            </a:pPr>
            <a:r>
              <a:rPr lang="de-CH" altLang="de-DE" dirty="0"/>
              <a:t>Die Beurteilung folgt ganzheitlichen Kriterien und</a:t>
            </a:r>
          </a:p>
          <a:p>
            <a:pPr marL="171403" indent="-171403">
              <a:buFont typeface="Symbol" panose="05050102010706020507" pitchFamily="18" charset="2"/>
              <a:buChar char="-"/>
            </a:pPr>
            <a:r>
              <a:rPr lang="de-CH" altLang="de-DE" dirty="0"/>
              <a:t>die Erziehungsberechtigten sind in den Prozess eingebunden.</a:t>
            </a:r>
          </a:p>
        </p:txBody>
      </p:sp>
      <p:sp>
        <p:nvSpPr>
          <p:cNvPr id="6656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656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4B7D136-E077-45C7-8BA8-585C3301A50C}" type="slidenum">
              <a:rPr lang="de-CH" altLang="de-DE" smtClean="0">
                <a:latin typeface="Helvetica" pitchFamily="34" charset="0"/>
              </a:rPr>
              <a:pPr eaLnBrk="1" hangingPunct="1">
                <a:spcBef>
                  <a:spcPct val="0"/>
                </a:spcBef>
              </a:pPr>
              <a:t>24</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a:t>Haben Sie Fragen</a:t>
            </a:r>
            <a:r>
              <a:rPr lang="de-CH" altLang="de-DE" dirty="0"/>
              <a:t>?</a:t>
            </a:r>
          </a:p>
        </p:txBody>
      </p:sp>
      <p:sp>
        <p:nvSpPr>
          <p:cNvPr id="6656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656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4B7D136-E077-45C7-8BA8-585C3301A50C}" type="slidenum">
              <a:rPr lang="de-CH" altLang="de-DE" smtClean="0">
                <a:latin typeface="Helvetica" pitchFamily="34" charset="0"/>
              </a:rPr>
              <a:pPr eaLnBrk="1" hangingPunct="1">
                <a:spcBef>
                  <a:spcPct val="0"/>
                </a:spcBef>
              </a:pPr>
              <a:t>25</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1618311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Grundsätzlich ist der</a:t>
            </a:r>
            <a:r>
              <a:rPr lang="de-CH" altLang="de-DE" baseline="0" dirty="0"/>
              <a:t> Übertritt in Solothurn ein Empfehlungsverfahren. Das heisst, dass die Klassenlehrperson für die Empfehlung in ein bestimmtes Anforderungsniveau zuständig ist. Die Lehrperson empfiehlt anhand der Leistungsbelege der Schülerinnen und Schülern und der Passung zu einem </a:t>
            </a:r>
            <a:r>
              <a:rPr lang="de-CH" altLang="de-DE" baseline="0"/>
              <a:t>Anforderungsniveau den </a:t>
            </a:r>
            <a:r>
              <a:rPr lang="de-CH" altLang="de-DE" baseline="0" dirty="0"/>
              <a:t>Schüler oder die Schülerin für die Sek B, E oder P.</a:t>
            </a:r>
          </a:p>
          <a:p>
            <a:r>
              <a:rPr lang="de-DE" altLang="de-DE" baseline="0" dirty="0"/>
              <a:t>Die Empfehlung ist vorausblickend. Das meint, dass anhand der momentanen Leistungen und den erbrachten Leistungen in der sechsten Klasse auf die zukünftige Entwicklung und Zuteilung geschlossen wird.</a:t>
            </a:r>
            <a:endParaRPr lang="de-CH" altLang="de-DE" dirty="0"/>
          </a:p>
        </p:txBody>
      </p:sp>
      <p:sp>
        <p:nvSpPr>
          <p:cNvPr id="4506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506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2A9344F-D52F-405C-9CE5-439F6D9DD44C}" type="slidenum">
              <a:rPr lang="de-CH" altLang="de-DE" smtClean="0">
                <a:latin typeface="Helvetica" pitchFamily="34" charset="0"/>
              </a:rPr>
              <a:pPr eaLnBrk="1" hangingPunct="1">
                <a:spcBef>
                  <a:spcPct val="0"/>
                </a:spcBef>
              </a:pPr>
              <a:t>3</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938297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Sei sehen die Kernpunkte des Verfahrens. </a:t>
            </a:r>
          </a:p>
          <a:p>
            <a:pPr marL="171403" indent="-171403">
              <a:buFont typeface="Symbol" panose="05050102010706020507" pitchFamily="18" charset="2"/>
              <a:buChar char="-"/>
            </a:pPr>
            <a:r>
              <a:rPr lang="de-CH" altLang="de-DE" dirty="0"/>
              <a:t>Der Übertritt ist regional koordiniert. Die Schulleitung des</a:t>
            </a:r>
            <a:r>
              <a:rPr lang="de-CH" altLang="de-DE" baseline="0" dirty="0"/>
              <a:t> Sekundarschulkreises leitet den Prozess.</a:t>
            </a:r>
            <a:endParaRPr lang="de-CH" altLang="de-DE" dirty="0"/>
          </a:p>
          <a:p>
            <a:pPr marL="171403" indent="-171403">
              <a:buFont typeface="Symbol" panose="05050102010706020507" pitchFamily="18" charset="2"/>
              <a:buChar char="-"/>
            </a:pPr>
            <a:r>
              <a:rPr lang="de-CH" altLang="de-DE" dirty="0"/>
              <a:t>Die Eltern und die Schülerinnen und Schüler sind in den Prozess mit eingebunden: Standortgespräche und Übertrittsgespräche bilden wichtige Grundlagen für den Übertritt. </a:t>
            </a:r>
          </a:p>
          <a:p>
            <a:pPr marL="171403" indent="-171403">
              <a:buFont typeface="Symbol" panose="05050102010706020507" pitchFamily="18" charset="2"/>
              <a:buChar char="-"/>
            </a:pPr>
            <a:r>
              <a:rPr lang="de-CH" altLang="de-DE" dirty="0"/>
              <a:t>Die Empfehlung der Lehrperson folgt kantonal einheitlichen Kriterien. Dies wird durch standardisierte Instrumente und Formulare gesichert, welche Sie heute auch kennenlernen.</a:t>
            </a:r>
          </a:p>
          <a:p>
            <a:pPr marL="171403" indent="-171403">
              <a:buFont typeface="Symbol" panose="05050102010706020507" pitchFamily="18" charset="2"/>
              <a:buChar char="-"/>
            </a:pPr>
            <a:r>
              <a:rPr lang="de-CH" altLang="de-DE" dirty="0"/>
              <a:t>Auch wenn es nicht der Normalfall ist, so kann bei Uneinigkeit eine Aussensicht Klärung bieten.</a:t>
            </a:r>
          </a:p>
        </p:txBody>
      </p:sp>
      <p:sp>
        <p:nvSpPr>
          <p:cNvPr id="4506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506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2A9344F-D52F-405C-9CE5-439F6D9DD44C}" type="slidenum">
              <a:rPr lang="de-CH" altLang="de-DE" smtClean="0">
                <a:latin typeface="Helvetica" pitchFamily="34" charset="0"/>
              </a:rPr>
              <a:pPr eaLnBrk="1" hangingPunct="1">
                <a:spcBef>
                  <a:spcPct val="0"/>
                </a:spcBef>
              </a:pPr>
              <a:t>4</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Auf dieser</a:t>
            </a:r>
            <a:r>
              <a:rPr lang="de-DE" baseline="0" dirty="0"/>
              <a:t> Folie sehen Sie den kompletten Ablauf des Übertritts schematisch dargestellt. </a:t>
            </a:r>
          </a:p>
          <a:p>
            <a:r>
              <a:rPr lang="de-DE" baseline="0" dirty="0"/>
              <a:t>Auf den nächsten beiden Folien wird der Ablauf grösser abgebildet.</a:t>
            </a:r>
            <a:endParaRPr lang="de-CH" dirty="0"/>
          </a:p>
        </p:txBody>
      </p:sp>
      <p:sp>
        <p:nvSpPr>
          <p:cNvPr id="5" name="Datumsplatzhalter 4"/>
          <p:cNvSpPr>
            <a:spLocks noGrp="1"/>
          </p:cNvSpPr>
          <p:nvPr>
            <p:ph type="dt" idx="11"/>
          </p:nvPr>
        </p:nvSpPr>
        <p:spPr/>
        <p:txBody>
          <a:bodyPr/>
          <a:lstStyle/>
          <a:p>
            <a:pPr>
              <a:defRPr/>
            </a:pPr>
            <a:r>
              <a:rPr lang="de-DE" dirty="0"/>
              <a:t>August 2023</a:t>
            </a:r>
            <a:endParaRPr lang="de-CH" dirty="0"/>
          </a:p>
        </p:txBody>
      </p:sp>
      <p:sp>
        <p:nvSpPr>
          <p:cNvPr id="6" name="Fußzeilenplatzhalter 5"/>
          <p:cNvSpPr>
            <a:spLocks noGrp="1"/>
          </p:cNvSpPr>
          <p:nvPr>
            <p:ph type="ftr" sz="quarter" idx="12"/>
          </p:nvPr>
        </p:nvSpPr>
        <p:spPr/>
        <p:txBody>
          <a:bodyPr/>
          <a:lstStyle/>
          <a:p>
            <a:pPr>
              <a:defRPr/>
            </a:pPr>
            <a:endParaRPr lang="de-CH" dirty="0"/>
          </a:p>
        </p:txBody>
      </p:sp>
      <p:sp>
        <p:nvSpPr>
          <p:cNvPr id="7" name="Foliennummernplatzhalter 6"/>
          <p:cNvSpPr>
            <a:spLocks noGrp="1"/>
          </p:cNvSpPr>
          <p:nvPr>
            <p:ph type="sldNum" sz="quarter" idx="13"/>
          </p:nvPr>
        </p:nvSpPr>
        <p:spPr/>
        <p:txBody>
          <a:bodyPr/>
          <a:lstStyle/>
          <a:p>
            <a:pPr>
              <a:defRPr/>
            </a:pPr>
            <a:fld id="{5FB022F9-9BF5-4E5C-95D8-5D0970892072}" type="slidenum">
              <a:rPr lang="de-CH" smtClean="0"/>
              <a:pPr>
                <a:defRPr/>
              </a:pPr>
              <a:t>5</a:t>
            </a:fld>
            <a:endParaRPr lang="de-CH" dirty="0"/>
          </a:p>
        </p:txBody>
      </p:sp>
    </p:spTree>
    <p:extLst>
      <p:ext uri="{BB962C8B-B14F-4D97-AF65-F5344CB8AC3E}">
        <p14:creationId xmlns:p14="http://schemas.microsoft.com/office/powerpoint/2010/main" val="3080918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Sie sehen hier den Ablauf des Übertrittsverfahrens: </a:t>
            </a:r>
          </a:p>
          <a:p>
            <a:pPr marL="171403" indent="-171403">
              <a:buFont typeface="Symbol" panose="05050102010706020507" pitchFamily="18" charset="2"/>
              <a:buChar char="-"/>
            </a:pPr>
            <a:r>
              <a:rPr lang="de-CH" altLang="de-DE" dirty="0"/>
              <a:t>Es gibt zwei Stränge: Links sind die Abläufe für Lehrpersonen und Schulleitungen dargestellt, rechts die Abläufe für die Schülerinnen und Schüler und die Erziehungsberechtigten. </a:t>
            </a:r>
            <a:r>
              <a:rPr lang="de-CH" altLang="de-DE" baseline="0" dirty="0"/>
              <a:t>Wir können</a:t>
            </a:r>
            <a:r>
              <a:rPr lang="de-CH" altLang="de-DE" dirty="0"/>
              <a:t> </a:t>
            </a:r>
            <a:r>
              <a:rPr lang="de-CH" altLang="de-DE" baseline="0" dirty="0"/>
              <a:t>uns im Moment auf den Strang rechts konzentrieren.</a:t>
            </a:r>
            <a:endParaRPr lang="de-CH" altLang="de-DE" dirty="0"/>
          </a:p>
          <a:p>
            <a:pPr marL="171403" indent="-171403">
              <a:buFont typeface="Symbol" panose="05050102010706020507" pitchFamily="18" charset="2"/>
              <a:buChar char="-"/>
            </a:pPr>
            <a:r>
              <a:rPr lang="de-CH" altLang="de-DE" dirty="0"/>
              <a:t>Am Standortgespräch in der fünften Klasse werden für den Übertritt keine</a:t>
            </a:r>
            <a:r>
              <a:rPr lang="de-CH" altLang="de-DE" baseline="0" dirty="0"/>
              <a:t> Entscheidungen getroffen</a:t>
            </a:r>
            <a:r>
              <a:rPr lang="de-CH" altLang="de-DE" dirty="0"/>
              <a:t>, es können aber bilateral bereits Abmachungen im Hinblick auf das sechste Schuljahr ins Auge gefasst werden.</a:t>
            </a:r>
          </a:p>
          <a:p>
            <a:pPr marL="171403" indent="-171403">
              <a:buFont typeface="Symbol" panose="05050102010706020507" pitchFamily="18" charset="2"/>
              <a:buChar char="-"/>
            </a:pPr>
            <a:r>
              <a:rPr lang="de-CH" altLang="de-DE" dirty="0"/>
              <a:t>In der sechsten Klasse folgt das zweite Standortgespräch, wo bereits Tendenzen sichtbar werden sollen und das laufende Schuljahr im Hinblick auf den Übertritt «feinjustiert» werden kann. Der Zeitpunkt ist so gelegt, dass auch die Ergebnisse des Checks P5 miteinander besprochen werden können. Der Check selbst ist nicht selektionsrelevant.</a:t>
            </a:r>
          </a:p>
          <a:p>
            <a:pPr marL="171403" indent="-171403">
              <a:buFont typeface="Symbol" panose="05050102010706020507" pitchFamily="18" charset="2"/>
              <a:buChar char="-"/>
            </a:pPr>
            <a:r>
              <a:rPr lang="de-CH" altLang="de-DE" dirty="0"/>
              <a:t>Das eigentliche Übertrittsgespräch folgt dann im März. Es sollte im Normalfall kürzer sein als das Standortgespräch, da Tendenzen bis dahin besprochen worden sind und der Übertritt bereits thematisiert worden ist.</a:t>
            </a:r>
          </a:p>
          <a:p>
            <a:pPr marL="171403" indent="-171403">
              <a:buFont typeface="Symbol" panose="05050102010706020507" pitchFamily="18" charset="2"/>
              <a:buChar char="-"/>
            </a:pPr>
            <a:r>
              <a:rPr lang="de-CH" altLang="de-DE" dirty="0"/>
              <a:t>Auf die Empfehlungsgrundlagen werden wir separat zu sprechen kommen.</a:t>
            </a:r>
          </a:p>
        </p:txBody>
      </p:sp>
      <p:sp>
        <p:nvSpPr>
          <p:cNvPr id="4608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608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EF6FE25-48B5-4E0A-8892-90B7CAB351F2}" type="slidenum">
              <a:rPr lang="de-CH" altLang="de-DE" smtClean="0">
                <a:latin typeface="Helvetica" pitchFamily="34" charset="0"/>
              </a:rPr>
              <a:pPr eaLnBrk="1" hangingPunct="1">
                <a:spcBef>
                  <a:spcPct val="0"/>
                </a:spcBef>
              </a:pPr>
              <a:t>6</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809479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Hier sehen Sie die Fortsetzung.</a:t>
            </a:r>
            <a:r>
              <a:rPr lang="de-CH" altLang="de-DE" baseline="0" dirty="0"/>
              <a:t> Auch hier können Sie sich auf die rechte Seite konzentrieren.</a:t>
            </a:r>
            <a:endParaRPr lang="de-CH" altLang="de-DE" dirty="0"/>
          </a:p>
          <a:p>
            <a:pPr marL="171403" indent="-171403">
              <a:buFont typeface="Symbol" panose="05050102010706020507" pitchFamily="18" charset="2"/>
              <a:buChar char="-"/>
            </a:pPr>
            <a:r>
              <a:rPr lang="de-CH" altLang="de-DE" dirty="0"/>
              <a:t>Bei einer gemeinsamen Einschätzung und Entscheidung wird der Übertritt zuhanden der Schulleitungskonferenz beantragt. Mitgeteilt und verfügt wird der Übertritt durch die Schulleitungskonferenz bis Mitte Mai. </a:t>
            </a:r>
          </a:p>
          <a:p>
            <a:pPr marL="171403" marR="0" lvl="0" indent="-171403"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de-CH" altLang="de-DE" dirty="0"/>
              <a:t>Eine Beschwerdemöglichkeit beim Departement für Bildung und Kultur besteht bis 10 Tage nach Erhalt der Verfügung. </a:t>
            </a:r>
          </a:p>
          <a:p>
            <a:pPr marL="171403" indent="-171403">
              <a:buFont typeface="Symbol" panose="05050102010706020507" pitchFamily="18" charset="2"/>
              <a:buChar char="-"/>
            </a:pPr>
            <a:r>
              <a:rPr lang="de-CH" altLang="de-DE" dirty="0"/>
              <a:t>Wenn keine Einigung möglich ist, kann eine Kontrollprüfung in Anspruch genommen werden. </a:t>
            </a:r>
          </a:p>
          <a:p>
            <a:pPr marL="171403" indent="-171403">
              <a:buFont typeface="Symbol" panose="05050102010706020507" pitchFamily="18" charset="2"/>
              <a:buChar char="-"/>
            </a:pPr>
            <a:r>
              <a:rPr lang="de-CH" altLang="de-DE" dirty="0"/>
              <a:t>(Nachdem die Schülerinnen und Schüler übergetreten sind, wird in einem Erfahrungsaustausch der Übertritt gemeinsam mit den Lehrpersonen der Sekundar- und Primarstufe nachbesprochen. Das Ziel soll dabei ein Vernetzung und ein Austausch über die Stufen hinweg sein und somit eine noch bessere Gestaltung des Übertritts sein. Auch soll dadurch die Beurteilungskompetenz der Lehrpersonen zusätzliche Stärkung erhalten.)</a:t>
            </a:r>
          </a:p>
        </p:txBody>
      </p:sp>
      <p:sp>
        <p:nvSpPr>
          <p:cNvPr id="4710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710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5739123-348B-418C-992F-18368A08D62F}" type="slidenum">
              <a:rPr lang="de-CH" altLang="de-DE" smtClean="0">
                <a:latin typeface="Helvetica" pitchFamily="34" charset="0"/>
              </a:rPr>
              <a:pPr eaLnBrk="1" hangingPunct="1">
                <a:spcBef>
                  <a:spcPct val="0"/>
                </a:spcBef>
              </a:pPr>
              <a:t>7</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30465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Wir kommen zu den drei Grundlagen für die Zuteilungsempfehlung, festgehalten im Laufbahnreglement. (Diese sind auch auf dem Ablaufschema so genannt worden.)</a:t>
            </a:r>
          </a:p>
          <a:p>
            <a:pPr marL="171403" indent="-171403">
              <a:buFont typeface="Symbol" panose="05050102010706020507" pitchFamily="18" charset="2"/>
              <a:buChar char="-"/>
            </a:pPr>
            <a:r>
              <a:rPr lang="de-CH" altLang="de-DE" dirty="0"/>
              <a:t>Paragraph 19 hält die drei verschiedenen Teile fest, welche wir hier sehen.</a:t>
            </a:r>
          </a:p>
          <a:p>
            <a:pPr marL="171403" indent="-171403">
              <a:buFont typeface="Symbol" panose="05050102010706020507" pitchFamily="18" charset="2"/>
              <a:buChar char="-"/>
            </a:pPr>
            <a:r>
              <a:rPr lang="de-CH" altLang="de-DE" dirty="0"/>
              <a:t>Der kompakt formulierte Paragraph wird auf den folgenden Folien thematisiert.</a:t>
            </a:r>
          </a:p>
        </p:txBody>
      </p:sp>
      <p:sp>
        <p:nvSpPr>
          <p:cNvPr id="48132"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8133"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5FAB696-C491-4994-9185-BA4B31C1F86F}" type="slidenum">
              <a:rPr lang="de-CH" altLang="de-DE" smtClean="0">
                <a:latin typeface="Helvetica" pitchFamily="34" charset="0"/>
              </a:rPr>
              <a:pPr eaLnBrk="1" hangingPunct="1">
                <a:spcBef>
                  <a:spcPct val="0"/>
                </a:spcBef>
              </a:pPr>
              <a:t>8</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Den drei Grundlagen sind verschiedene Funktionen zugeordnet:</a:t>
            </a:r>
          </a:p>
          <a:p>
            <a:pPr marL="171403" indent="-171403">
              <a:buFont typeface="Symbol" panose="05050102010706020507" pitchFamily="18" charset="2"/>
              <a:buChar char="-"/>
            </a:pPr>
            <a:r>
              <a:rPr lang="de-CH" altLang="de-DE" dirty="0"/>
              <a:t>Die fachliche Leistung hat die Funktion des Bilanzierens. Hier wird mit Noten ausgewiesen, wo der Schüler bzw. die Schülerin steht. </a:t>
            </a:r>
          </a:p>
          <a:p>
            <a:pPr marL="171403" indent="-171403">
              <a:buFont typeface="Symbol" panose="05050102010706020507" pitchFamily="18" charset="2"/>
              <a:buChar char="-"/>
            </a:pPr>
            <a:r>
              <a:rPr lang="de-CH" altLang="de-DE" dirty="0"/>
              <a:t>Die Leistung und Leistungsentwicklung hat einen formativen (gestaltenden) Charakter: Hier wird anhand der Leistung ausgewiesen, wie der Schüler bzw.</a:t>
            </a:r>
            <a:r>
              <a:rPr lang="de-CH" altLang="de-DE" baseline="0" dirty="0"/>
              <a:t> </a:t>
            </a:r>
            <a:r>
              <a:rPr lang="de-CH" altLang="de-DE" dirty="0"/>
              <a:t>die Schülerin das eigene Potential nutzt und wo die Entwicklung des Schülers bzw. der Schülerin hingehen kann.</a:t>
            </a:r>
          </a:p>
          <a:p>
            <a:pPr marL="171403" indent="-171403">
              <a:buFont typeface="Symbol" panose="05050102010706020507" pitchFamily="18" charset="2"/>
              <a:buChar char="-"/>
            </a:pPr>
            <a:r>
              <a:rPr lang="de-CH" altLang="de-DE" dirty="0">
                <a:sym typeface="Helvetica" pitchFamily="34" charset="0"/>
              </a:rPr>
              <a:t>Das Arbeits- und Lernverhalten bezogen auf die Profile der Anforderungsniveaus B, E und P beinhaltet eine Voraussage, eine Prognose: Es wird – aufgrund der Erfahrungen und der gezeigten Leistungen - in die Zukunft geblickt und geschaut, welches die gute Passung in der Sek I ist.</a:t>
            </a:r>
          </a:p>
        </p:txBody>
      </p:sp>
      <p:sp>
        <p:nvSpPr>
          <p:cNvPr id="49156"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9157"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39C944C-C629-4B50-9E0D-B0DF1566CCF5}" type="slidenum">
              <a:rPr lang="de-CH" altLang="de-DE" smtClean="0">
                <a:latin typeface="Helvetica" pitchFamily="34" charset="0"/>
              </a:rPr>
              <a:pPr eaLnBrk="1" hangingPunct="1">
                <a:spcBef>
                  <a:spcPct val="0"/>
                </a:spcBef>
              </a:pPr>
              <a:t>9</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p>
        </p:txBody>
      </p:sp>
    </p:spTree>
    <p:extLst>
      <p:ext uri="{BB962C8B-B14F-4D97-AF65-F5344CB8AC3E}">
        <p14:creationId xmlns:p14="http://schemas.microsoft.com/office/powerpoint/2010/main" val="193427584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Tree>
    <p:extLst>
      <p:ext uri="{BB962C8B-B14F-4D97-AF65-F5344CB8AC3E}">
        <p14:creationId xmlns:p14="http://schemas.microsoft.com/office/powerpoint/2010/main" val="296528966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85800" y="1844675"/>
            <a:ext cx="7772400" cy="1512317"/>
          </a:xfrm>
        </p:spPr>
        <p:txBody>
          <a:bodyPr/>
          <a:lstStyle>
            <a:lvl1pPr>
              <a:defRPr i="1">
                <a:latin typeface="Verdana" pitchFamily="34" charset="0"/>
                <a:ea typeface="Verdana" pitchFamily="34" charset="0"/>
                <a:cs typeface="Verdana" pitchFamily="34" charset="0"/>
              </a:defRPr>
            </a:lvl1pPr>
          </a:lstStyle>
          <a:p>
            <a:r>
              <a:rPr lang="de-DE" dirty="0"/>
              <a:t>Titelmasterformat durch Klicken bearbeiten</a:t>
            </a:r>
          </a:p>
        </p:txBody>
      </p:sp>
      <p:sp>
        <p:nvSpPr>
          <p:cNvPr id="3" name="Inhaltsplatzhalter 2"/>
          <p:cNvSpPr>
            <a:spLocks noGrp="1"/>
          </p:cNvSpPr>
          <p:nvPr>
            <p:ph idx="1"/>
          </p:nvPr>
        </p:nvSpPr>
        <p:spPr>
          <a:xfrm>
            <a:off x="1403648" y="3356992"/>
            <a:ext cx="6400800" cy="2971800"/>
          </a:xfrm>
        </p:spPr>
        <p:txBody>
          <a:bodyPr/>
          <a:lstStyle>
            <a:lvl1pPr algn="l">
              <a:defRPr/>
            </a:lvl1pPr>
            <a:lvl2pPr algn="l">
              <a:defRPr/>
            </a:lvl2pPr>
            <a:lvl3pPr algn="l">
              <a:defRPr/>
            </a:lvl3pPr>
            <a:lvl4pPr algn="l">
              <a:defRPr/>
            </a:lvl4pPr>
            <a:lvl5pPr algn="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4943067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13716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241597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60097747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2759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683706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dirty="0">
                <a:sym typeface="Verdana Italic" charset="0"/>
              </a:rPr>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1584138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74715074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3"/>
          <p:cNvSpPr>
            <a:spLocks noChangeShapeType="1"/>
          </p:cNvSpPr>
          <p:nvPr/>
        </p:nvSpPr>
        <p:spPr bwMode="auto">
          <a:xfrm>
            <a:off x="466725" y="6237288"/>
            <a:ext cx="8239125" cy="0"/>
          </a:xfrm>
          <a:prstGeom prst="line">
            <a:avLst/>
          </a:prstGeom>
          <a:noFill/>
          <a:ln w="14605">
            <a:solidFill>
              <a:srgbClr val="BE4B48"/>
            </a:solidFill>
            <a:round/>
            <a:headEnd/>
            <a:tailEnd/>
          </a:ln>
          <a:extLst>
            <a:ext uri="{909E8E84-426E-40DD-AFC4-6F175D3DCCD1}">
              <a14:hiddenFill xmlns:a14="http://schemas.microsoft.com/office/drawing/2010/main">
                <a:noFill/>
              </a14:hiddenFill>
            </a:ext>
          </a:extLst>
        </p:spPr>
        <p:txBody>
          <a:bodyPr lIns="0" tIns="0" rIns="0" bIns="0"/>
          <a:lstStyle/>
          <a:p>
            <a:endParaRPr lang="de-CH" dirty="0"/>
          </a:p>
        </p:txBody>
      </p:sp>
      <p:sp>
        <p:nvSpPr>
          <p:cNvPr id="1032" name="Rectangle 8"/>
          <p:cNvSpPr>
            <a:spLocks noGrp="1" noChangeArrowheads="1"/>
          </p:cNvSpPr>
          <p:nvPr>
            <p:ph type="title"/>
          </p:nvPr>
        </p:nvSpPr>
        <p:spPr bwMode="auto">
          <a:xfrm>
            <a:off x="685800" y="1844675"/>
            <a:ext cx="7772400" cy="204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p>
            <a:pPr lvl="0"/>
            <a:r>
              <a:rPr lang="de-DE">
                <a:sym typeface="Verdana Italic" charset="0"/>
              </a:rPr>
              <a:t>Titelmasterformat durch Klicken bearbeiten</a:t>
            </a:r>
            <a:endParaRPr lang="en-US" dirty="0">
              <a:sym typeface="Verdana Italic" charset="0"/>
            </a:endParaRPr>
          </a:p>
        </p:txBody>
      </p:sp>
      <p:sp>
        <p:nvSpPr>
          <p:cNvPr id="1033" name="Rectangle 9"/>
          <p:cNvSpPr>
            <a:spLocks noGrp="1" noChangeArrowheads="1"/>
          </p:cNvSpPr>
          <p:nvPr>
            <p:ph type="body" idx="1"/>
          </p:nvPr>
        </p:nvSpPr>
        <p:spPr bwMode="auto">
          <a:xfrm>
            <a:off x="1371600" y="3886200"/>
            <a:ext cx="640080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t" anchorCtr="0" compatLnSpc="1">
            <a:prstTxWarp prst="textNoShape">
              <a:avLst/>
            </a:prstTxWarp>
          </a:bodyPr>
          <a:lstStyle/>
          <a:p>
            <a:pPr lvl="0"/>
            <a:r>
              <a:rPr lang="de-DE" dirty="0">
                <a:sym typeface="Verdana Italic" charset="0"/>
              </a:rPr>
              <a:t>Textmasterformat bearbeiten</a:t>
            </a:r>
          </a:p>
          <a:p>
            <a:pPr lvl="1"/>
            <a:r>
              <a:rPr lang="de-DE" dirty="0">
                <a:sym typeface="Verdana Italic" charset="0"/>
              </a:rPr>
              <a:t>Zweite Ebene</a:t>
            </a:r>
          </a:p>
          <a:p>
            <a:pPr lvl="2"/>
            <a:r>
              <a:rPr lang="de-DE" dirty="0">
                <a:sym typeface="Verdana Italic" charset="0"/>
              </a:rPr>
              <a:t>Dritte Ebene</a:t>
            </a:r>
          </a:p>
          <a:p>
            <a:pPr lvl="3"/>
            <a:r>
              <a:rPr lang="de-DE" dirty="0">
                <a:sym typeface="Verdana Italic" charset="0"/>
              </a:rPr>
              <a:t>Vierte Ebene</a:t>
            </a:r>
          </a:p>
          <a:p>
            <a:pPr lvl="4"/>
            <a:r>
              <a:rPr lang="de-DE" dirty="0">
                <a:sym typeface="Verdana Italic" charset="0"/>
              </a:rPr>
              <a:t>Fünfte Ebene</a:t>
            </a:r>
            <a:endParaRPr lang="en-US" dirty="0">
              <a:sym typeface="Verdana Italic" charset="0"/>
            </a:endParaRPr>
          </a:p>
        </p:txBody>
      </p:sp>
      <p:sp>
        <p:nvSpPr>
          <p:cNvPr id="3" name="Datumsplatzhalter 2"/>
          <p:cNvSpPr>
            <a:spLocks noGrp="1"/>
          </p:cNvSpPr>
          <p:nvPr>
            <p:ph type="dt" sz="half" idx="2"/>
          </p:nvPr>
        </p:nvSpPr>
        <p:spPr>
          <a:xfrm>
            <a:off x="1187450" y="63817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de-DE" dirty="0"/>
              <a:t>August 2023</a:t>
            </a:r>
            <a:endParaRPr lang="de-CH" dirty="0"/>
          </a:p>
        </p:txBody>
      </p:sp>
      <p:sp>
        <p:nvSpPr>
          <p:cNvPr id="4" name="Fußzeilenplatzhalter 3"/>
          <p:cNvSpPr>
            <a:spLocks noGrp="1"/>
          </p:cNvSpPr>
          <p:nvPr>
            <p:ph type="ftr" sz="quarter" idx="3"/>
          </p:nvPr>
        </p:nvSpPr>
        <p:spPr>
          <a:xfrm>
            <a:off x="5810250" y="6381750"/>
            <a:ext cx="2895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endParaRPr lang="de-CH" dirty="0"/>
          </a:p>
        </p:txBody>
      </p:sp>
      <p:sp>
        <p:nvSpPr>
          <p:cNvPr id="5" name="Foliennummernplatzhalter 4"/>
          <p:cNvSpPr>
            <a:spLocks noGrp="1"/>
          </p:cNvSpPr>
          <p:nvPr>
            <p:ph type="sldNum" sz="quarter" idx="4"/>
          </p:nvPr>
        </p:nvSpPr>
        <p:spPr>
          <a:xfrm>
            <a:off x="434975" y="6381750"/>
            <a:ext cx="608013"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15B4628-0C29-4AD2-8C4D-033DDDFFB55D}" type="slidenum">
              <a:rPr lang="de-CH"/>
              <a:pPr>
                <a:defRPr/>
              </a:pPr>
              <a:t>‹Nr.›</a:t>
            </a:fld>
            <a:endParaRPr lang="de-CH" dirty="0"/>
          </a:p>
        </p:txBody>
      </p:sp>
      <p:pic>
        <p:nvPicPr>
          <p:cNvPr id="13" name="Grafik 1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6578405" y="332655"/>
            <a:ext cx="2152886" cy="199341"/>
          </a:xfrm>
          <a:prstGeom prst="rect">
            <a:avLst/>
          </a:prstGeom>
        </p:spPr>
      </p:pic>
    </p:spTree>
  </p:cSld>
  <p:clrMap bg1="lt1" tx1="dk1" bg2="lt2" tx2="dk2" accent1="accent1" accent2="accent2" accent3="accent3" accent4="accent4" accent5="accent5" accent6="accent6" hlink="hlink" folHlink="folHlink"/>
  <p:sldLayoutIdLst>
    <p:sldLayoutId id="2147484673" r:id="rId1"/>
    <p:sldLayoutId id="2147484674" r:id="rId2"/>
    <p:sldLayoutId id="2147484675" r:id="rId3"/>
    <p:sldLayoutId id="2147484676" r:id="rId4"/>
    <p:sldLayoutId id="2147484677" r:id="rId5"/>
    <p:sldLayoutId id="2147484678" r:id="rId6"/>
    <p:sldLayoutId id="2147484679" r:id="rId7"/>
    <p:sldLayoutId id="2147484680" r:id="rId8"/>
    <p:sldLayoutId id="2147484681" r:id="rId9"/>
  </p:sldLayoutIdLst>
  <p:transition/>
  <p:hf hdr="0" ftr="0"/>
  <p:txStyles>
    <p:title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p:titleStyle>
    <p:bodyStyle>
      <a:lvl1pPr marL="342900" indent="-3429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http://cliparti.com/images/img1/cyan-highlighter.png" TargetMode="External"/><Relationship Id="rId5" Type="http://schemas.openxmlformats.org/officeDocument/2006/relationships/image" Target="../media/image6.png"/><Relationship Id="rId4" Type="http://schemas.openxmlformats.org/officeDocument/2006/relationships/hyperlink" Target="http://cliparti.com/images/img6/yellow-highlighter.pn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hyperlink" Target="http://cliparti.com/images/img1/cyan-highlighter.pn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hyperlink" Target="http://cliparti.com/images/img6/yellow-highlighter.png" TargetMode="Externa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hyperlink" Target="http://cliparti.com/images/img6/yellow-highlighter.png"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006180"/>
          </a:xfrm>
        </p:spPr>
        <p:txBody>
          <a:bodyPr/>
          <a:lstStyle/>
          <a:p>
            <a:pPr eaLnBrk="1" hangingPunct="1">
              <a:defRPr/>
            </a:pPr>
            <a:r>
              <a:rPr lang="de-CH" dirty="0"/>
              <a:t>Der Übertritt</a:t>
            </a:r>
            <a:br>
              <a:rPr lang="de-CH" dirty="0"/>
            </a:br>
            <a:r>
              <a:rPr lang="de-CH" dirty="0"/>
              <a:t>von der Primarschule </a:t>
            </a:r>
            <a:br>
              <a:rPr lang="de-CH" dirty="0"/>
            </a:br>
            <a:r>
              <a:rPr lang="de-CH" dirty="0"/>
              <a:t>in die Sekundarschule</a:t>
            </a:r>
          </a:p>
        </p:txBody>
      </p:sp>
      <p:sp>
        <p:nvSpPr>
          <p:cNvPr id="3" name="Untertitel 2"/>
          <p:cNvSpPr>
            <a:spLocks noGrp="1"/>
          </p:cNvSpPr>
          <p:nvPr>
            <p:ph type="subTitle" idx="1"/>
          </p:nvPr>
        </p:nvSpPr>
        <p:spPr>
          <a:xfrm>
            <a:off x="468313" y="3508744"/>
            <a:ext cx="8136135" cy="1116419"/>
          </a:xfrm>
        </p:spPr>
        <p:txBody>
          <a:bodyPr/>
          <a:lstStyle/>
          <a:p>
            <a:pPr algn="ctr" fontAlgn="auto">
              <a:spcAft>
                <a:spcPts val="0"/>
              </a:spcAft>
              <a:defRPr/>
            </a:pPr>
            <a:r>
              <a:rPr lang="de-CH" dirty="0">
                <a:solidFill>
                  <a:schemeClr val="tx1"/>
                </a:solidFill>
              </a:rPr>
              <a:t>Informationen für Eltern</a:t>
            </a:r>
          </a:p>
          <a:p>
            <a:pPr algn="ctr" fontAlgn="auto">
              <a:spcAft>
                <a:spcPts val="0"/>
              </a:spcAft>
              <a:defRPr/>
            </a:pPr>
            <a:r>
              <a:rPr lang="de-CH" sz="2000" dirty="0">
                <a:solidFill>
                  <a:schemeClr val="tx1"/>
                </a:solidFill>
              </a:rPr>
              <a:t>August 2023</a:t>
            </a:r>
          </a:p>
          <a:p>
            <a:pPr algn="ctr" fontAlgn="auto">
              <a:spcAft>
                <a:spcPts val="0"/>
              </a:spcAft>
              <a:defRPr/>
            </a:pPr>
            <a:endParaRPr lang="de-CH" dirty="0">
              <a:solidFill>
                <a:schemeClr val="tx1"/>
              </a:solidFill>
              <a:latin typeface="+mj-lt"/>
            </a:endParaRPr>
          </a:p>
        </p:txBody>
      </p:sp>
      <p:sp>
        <p:nvSpPr>
          <p:cNvPr id="7" name="Rechteck 6"/>
          <p:cNvSpPr/>
          <p:nvPr/>
        </p:nvSpPr>
        <p:spPr>
          <a:xfrm>
            <a:off x="1944300" y="5124561"/>
            <a:ext cx="1063205" cy="923330"/>
          </a:xfrm>
          <a:prstGeom prst="rect">
            <a:avLst/>
          </a:prstGeom>
        </p:spPr>
        <p:txBody>
          <a:bodyPr wrap="square">
            <a:spAutoFit/>
          </a:bodyPr>
          <a:lstStyle/>
          <a:p>
            <a:r>
              <a:rPr lang="de-CH" sz="5400" dirty="0"/>
              <a:t>📍</a:t>
            </a:r>
          </a:p>
        </p:txBody>
      </p:sp>
      <p:sp>
        <p:nvSpPr>
          <p:cNvPr id="8" name="Rechteck 7"/>
          <p:cNvSpPr/>
          <p:nvPr/>
        </p:nvSpPr>
        <p:spPr>
          <a:xfrm>
            <a:off x="4138847" y="5130042"/>
            <a:ext cx="877163" cy="923330"/>
          </a:xfrm>
          <a:prstGeom prst="rect">
            <a:avLst/>
          </a:prstGeom>
        </p:spPr>
        <p:txBody>
          <a:bodyPr wrap="none">
            <a:spAutoFit/>
          </a:bodyPr>
          <a:lstStyle/>
          <a:p>
            <a:r>
              <a:rPr lang="de-CH" sz="5400" dirty="0"/>
              <a:t>📈</a:t>
            </a:r>
          </a:p>
        </p:txBody>
      </p:sp>
      <p:sp>
        <p:nvSpPr>
          <p:cNvPr id="9" name="Rechteck 8"/>
          <p:cNvSpPr/>
          <p:nvPr/>
        </p:nvSpPr>
        <p:spPr>
          <a:xfrm>
            <a:off x="6381318" y="5124561"/>
            <a:ext cx="877163" cy="923330"/>
          </a:xfrm>
          <a:prstGeom prst="rect">
            <a:avLst/>
          </a:prstGeom>
        </p:spPr>
        <p:txBody>
          <a:bodyPr wrap="none">
            <a:spAutoFit/>
          </a:bodyPr>
          <a:lstStyle/>
          <a:p>
            <a:r>
              <a:rPr lang="de-CH" sz="5400" dirty="0"/>
              <a: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Textfeld 17"/>
          <p:cNvSpPr txBox="1">
            <a:spLocks noChangeArrowheads="1"/>
          </p:cNvSpPr>
          <p:nvPr/>
        </p:nvSpPr>
        <p:spPr bwMode="auto">
          <a:xfrm>
            <a:off x="276225" y="4070350"/>
            <a:ext cx="19685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Bilanzierend:</a:t>
            </a:r>
          </a:p>
          <a:p>
            <a:pPr eaLnBrk="1" hangingPunct="1">
              <a:spcBef>
                <a:spcPct val="0"/>
              </a:spcBef>
            </a:pPr>
            <a:r>
              <a:rPr lang="de-CH" altLang="de-DE" sz="1200" i="0" dirty="0">
                <a:solidFill>
                  <a:schemeClr val="tx1"/>
                </a:solidFill>
                <a:sym typeface="Helvetica" pitchFamily="34" charset="0"/>
              </a:rPr>
              <a:t>Wo steht der Schüler / die Schülerin?</a:t>
            </a:r>
          </a:p>
        </p:txBody>
      </p:sp>
      <p:sp>
        <p:nvSpPr>
          <p:cNvPr id="22" name="Inhaltsplatzhalter 3"/>
          <p:cNvSpPr>
            <a:spLocks noGrp="1"/>
          </p:cNvSpPr>
          <p:nvPr>
            <p:ph idx="1"/>
          </p:nvPr>
        </p:nvSpPr>
        <p:spPr>
          <a:xfrm>
            <a:off x="2339975" y="1990800"/>
            <a:ext cx="6408738" cy="3994150"/>
          </a:xfrm>
        </p:spPr>
        <p:txBody>
          <a:bodyPr/>
          <a:lstStyle/>
          <a:p>
            <a:pPr marL="0" indent="0">
              <a:defRPr/>
            </a:pPr>
            <a:r>
              <a:rPr lang="de-CH" sz="2000" i="0" dirty="0">
                <a:solidFill>
                  <a:schemeClr val="tx1"/>
                </a:solidFill>
              </a:rPr>
              <a:t>Grundlage für eine Zuteilung in ein bestimmtes Anforderungsniveau der Sekundarschule ist die fachliche Leistung – ausgedrückt in Noten.</a:t>
            </a:r>
          </a:p>
          <a:p>
            <a:pPr marL="0" indent="0">
              <a:defRPr/>
            </a:pPr>
            <a:r>
              <a:rPr lang="de-CH" sz="2000" i="0" dirty="0">
                <a:solidFill>
                  <a:schemeClr val="tx1"/>
                </a:solidFill>
              </a:rPr>
              <a:t>Die Zuteilung in ein Anforderungsniveau richtet sich nach den Notenwerten:</a:t>
            </a:r>
          </a:p>
          <a:p>
            <a:pPr marL="0" indent="0">
              <a:tabLst>
                <a:tab pos="2147888" algn="l"/>
                <a:tab pos="4486275" algn="l"/>
              </a:tabLst>
              <a:defRPr/>
            </a:pPr>
            <a:r>
              <a:rPr lang="de-CH" sz="2000" i="0" dirty="0">
                <a:solidFill>
                  <a:schemeClr val="tx1"/>
                </a:solidFill>
              </a:rPr>
              <a:t>Sek B	Sek E		Sek P </a:t>
            </a:r>
          </a:p>
          <a:p>
            <a:pPr marL="0" indent="0">
              <a:tabLst>
                <a:tab pos="2147888" algn="l"/>
                <a:tab pos="4486275" algn="l"/>
              </a:tabLst>
              <a:defRPr/>
            </a:pPr>
            <a:r>
              <a:rPr lang="de-CH" sz="2000" i="0" dirty="0">
                <a:solidFill>
                  <a:schemeClr val="tx1"/>
                </a:solidFill>
              </a:rPr>
              <a:t>&lt;4.6	4.6 bis &lt;5.2		≥5.2</a:t>
            </a:r>
          </a:p>
          <a:p>
            <a:pPr marL="0" indent="0">
              <a:defRPr/>
            </a:pPr>
            <a:endParaRPr lang="de-CH" sz="2000" i="0" dirty="0">
              <a:solidFill>
                <a:schemeClr val="tx1"/>
              </a:solidFill>
            </a:endParaRPr>
          </a:p>
          <a:p>
            <a:pPr marL="0" indent="0">
              <a:defRPr/>
            </a:pPr>
            <a:r>
              <a:rPr lang="de-CH" sz="2000" i="0" dirty="0">
                <a:solidFill>
                  <a:schemeClr val="tx1"/>
                </a:solidFill>
              </a:rPr>
              <a:t>Die Notengebung erfolgt nicht nach einer mathematischen Berechnung, sondern anhand der professionellen Einschätzung und Beurteilung der Klassenlehrperson.</a:t>
            </a:r>
          </a:p>
        </p:txBody>
      </p:sp>
      <p:sp>
        <p:nvSpPr>
          <p:cNvPr id="3" name="Rechteck 2"/>
          <p:cNvSpPr/>
          <p:nvPr/>
        </p:nvSpPr>
        <p:spPr>
          <a:xfrm>
            <a:off x="864000" y="5040000"/>
            <a:ext cx="1063205" cy="923330"/>
          </a:xfrm>
          <a:prstGeom prst="rect">
            <a:avLst/>
          </a:prstGeom>
        </p:spPr>
        <p:txBody>
          <a:bodyPr wrap="square">
            <a:spAutoFit/>
          </a:bodyPr>
          <a:lstStyle/>
          <a:p>
            <a:r>
              <a:rPr lang="de-CH" sz="5400" dirty="0"/>
              <a:t>📍</a:t>
            </a:r>
          </a:p>
        </p:txBody>
      </p:sp>
      <p:sp>
        <p:nvSpPr>
          <p:cNvPr id="16"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10</a:t>
            </a:fld>
            <a:endParaRPr lang="de-CH" altLang="de-DE" sz="1100" i="0" dirty="0">
              <a:solidFill>
                <a:schemeClr val="tx1"/>
              </a:solidFill>
              <a:sym typeface="Helvetica" pitchFamily="34" charset="0"/>
            </a:endParaRPr>
          </a:p>
        </p:txBody>
      </p:sp>
      <p:sp>
        <p:nvSpPr>
          <p:cNvPr id="17"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9" name="Gefaltete Ecke 18"/>
          <p:cNvSpPr/>
          <p:nvPr/>
        </p:nvSpPr>
        <p:spPr bwMode="auto">
          <a:xfrm rot="10800000">
            <a:off x="180000"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0" name="Textfeld 19"/>
          <p:cNvSpPr txBox="1">
            <a:spLocks noChangeArrowheads="1"/>
          </p:cNvSpPr>
          <p:nvPr/>
        </p:nvSpPr>
        <p:spPr bwMode="auto">
          <a:xfrm>
            <a:off x="180000"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12"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Textfeld 11"/>
          <p:cNvSpPr txBox="1">
            <a:spLocks noChangeArrowheads="1"/>
          </p:cNvSpPr>
          <p:nvPr/>
        </p:nvSpPr>
        <p:spPr bwMode="auto">
          <a:xfrm>
            <a:off x="215900" y="4043363"/>
            <a:ext cx="20875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Formativ:</a:t>
            </a:r>
          </a:p>
          <a:p>
            <a:pPr eaLnBrk="1" hangingPunct="1">
              <a:spcBef>
                <a:spcPct val="0"/>
              </a:spcBef>
            </a:pPr>
            <a:r>
              <a:rPr lang="de-CH" altLang="de-DE" sz="1200" i="0" dirty="0">
                <a:solidFill>
                  <a:schemeClr val="tx1"/>
                </a:solidFill>
                <a:ea typeface="ヒラギノ角ゴ ProN W3" pitchFamily="-84" charset="-128"/>
                <a:sym typeface="Helvetica" pitchFamily="34" charset="0"/>
              </a:rPr>
              <a:t>Wie entwickeln sich die Leistungen des Schülers / der Schülerin. </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sind die Potentiale?</a:t>
            </a:r>
          </a:p>
        </p:txBody>
      </p:sp>
      <p:sp>
        <p:nvSpPr>
          <p:cNvPr id="17" name="Inhaltsplatzhalter 3"/>
          <p:cNvSpPr>
            <a:spLocks noGrp="1"/>
          </p:cNvSpPr>
          <p:nvPr>
            <p:ph idx="1"/>
          </p:nvPr>
        </p:nvSpPr>
        <p:spPr>
          <a:xfrm>
            <a:off x="2339975" y="1990800"/>
            <a:ext cx="6408738" cy="3994150"/>
          </a:xfrm>
        </p:spPr>
        <p:txBody>
          <a:bodyPr/>
          <a:lstStyle/>
          <a:p>
            <a:pPr marL="0" indent="0">
              <a:defRPr/>
            </a:pPr>
            <a:r>
              <a:rPr lang="de-CH" sz="2000" i="0" dirty="0">
                <a:solidFill>
                  <a:schemeClr val="tx1"/>
                </a:solidFill>
              </a:rPr>
              <a:t>Im Übertritt fliessen alle Fächer in der Beurteilung mit ein.</a:t>
            </a:r>
          </a:p>
          <a:p>
            <a:pPr marL="0" indent="0">
              <a:defRPr/>
            </a:pPr>
            <a:r>
              <a:rPr lang="de-CH" sz="2000" i="0" dirty="0">
                <a:solidFill>
                  <a:schemeClr val="tx1"/>
                </a:solidFill>
              </a:rPr>
              <a:t>Die Lehrperson entwickelt eine Empfehlung für ein Anforderungsniveau anhand der Leistung in allen Fächern. </a:t>
            </a:r>
          </a:p>
          <a:p>
            <a:pPr marL="0" indent="0">
              <a:defRPr/>
            </a:pPr>
            <a:r>
              <a:rPr lang="de-CH" sz="2000" i="0" dirty="0">
                <a:solidFill>
                  <a:schemeClr val="tx1"/>
                </a:solidFill>
              </a:rPr>
              <a:t>Wichtig ist dabei die Leistungsentwicklung des Schülers bzw. der Schülerin.</a:t>
            </a:r>
          </a:p>
        </p:txBody>
      </p:sp>
      <p:sp>
        <p:nvSpPr>
          <p:cNvPr id="2" name="Rechteck 1"/>
          <p:cNvSpPr/>
          <p:nvPr/>
        </p:nvSpPr>
        <p:spPr>
          <a:xfrm>
            <a:off x="864000" y="5040000"/>
            <a:ext cx="1458681" cy="923330"/>
          </a:xfrm>
          <a:prstGeom prst="rect">
            <a:avLst/>
          </a:prstGeom>
        </p:spPr>
        <p:txBody>
          <a:bodyPr wrap="square">
            <a:spAutoFit/>
          </a:bodyPr>
          <a:lstStyle/>
          <a:p>
            <a:r>
              <a:rPr lang="de-CH" sz="5400" dirty="0"/>
              <a:t>📈</a:t>
            </a:r>
            <a:endParaRPr lang="de-CH" dirty="0"/>
          </a:p>
        </p:txBody>
      </p:sp>
      <p:sp>
        <p:nvSpPr>
          <p:cNvPr id="1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11</a:t>
            </a:fld>
            <a:endParaRPr lang="de-CH" altLang="de-DE" sz="1100" i="0" dirty="0">
              <a:solidFill>
                <a:schemeClr val="tx1"/>
              </a:solidFill>
              <a:sym typeface="Helvetica" pitchFamily="34" charset="0"/>
            </a:endParaRPr>
          </a:p>
        </p:txBody>
      </p:sp>
      <p:sp>
        <p:nvSpPr>
          <p:cNvPr id="1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1" name="Gefaltete Ecke 20"/>
          <p:cNvSpPr/>
          <p:nvPr/>
        </p:nvSpPr>
        <p:spPr bwMode="auto">
          <a:xfrm rot="10800000">
            <a:off x="180000"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2" name="Textfeld 21"/>
          <p:cNvSpPr txBox="1">
            <a:spLocks noChangeArrowheads="1"/>
          </p:cNvSpPr>
          <p:nvPr/>
        </p:nvSpPr>
        <p:spPr bwMode="auto">
          <a:xfrm>
            <a:off x="180000"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2"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3"/>
          <p:cNvSpPr>
            <a:spLocks noGrp="1"/>
          </p:cNvSpPr>
          <p:nvPr>
            <p:ph idx="1"/>
          </p:nvPr>
        </p:nvSpPr>
        <p:spPr>
          <a:xfrm>
            <a:off x="2339975" y="1990800"/>
            <a:ext cx="6408738" cy="3994150"/>
          </a:xfrm>
        </p:spPr>
        <p:txBody>
          <a:bodyPr/>
          <a:lstStyle/>
          <a:p>
            <a:pPr marL="0" indent="0">
              <a:defRPr/>
            </a:pPr>
            <a:r>
              <a:rPr lang="de-CH" sz="2000" i="0" dirty="0">
                <a:solidFill>
                  <a:schemeClr val="tx1"/>
                </a:solidFill>
              </a:rPr>
              <a:t>Im Übertrittsverfahren bekommen das Arbeits- und Lernverhalten ihren Stellenwert. Sie orientieren sich an den Anforderungsniveaus der Sek B, E und P. </a:t>
            </a:r>
          </a:p>
          <a:p>
            <a:pPr marL="0" indent="0">
              <a:defRPr/>
            </a:pPr>
            <a:r>
              <a:rPr lang="de-CH" sz="2000" i="0" dirty="0">
                <a:solidFill>
                  <a:schemeClr val="tx1"/>
                </a:solidFill>
              </a:rPr>
              <a:t>Die Eltern, Schülerinnen und Schüler und die Lehrperson schätzen gemeinsam das Arbeits- und Lernverhalten ein. </a:t>
            </a:r>
          </a:p>
          <a:p>
            <a:pPr marL="0" indent="0">
              <a:defRPr/>
            </a:pPr>
            <a:r>
              <a:rPr lang="de-CH" sz="2000" i="0" dirty="0">
                <a:solidFill>
                  <a:schemeClr val="tx1"/>
                </a:solidFill>
              </a:rPr>
              <a:t>Die Verwendung der zur Verfügung gestellten Bögen ist freiwillig.</a:t>
            </a:r>
          </a:p>
          <a:p>
            <a:pPr marL="0" indent="0">
              <a:defRPr/>
            </a:pPr>
            <a:r>
              <a:rPr lang="de-CH" sz="2000" i="0" dirty="0">
                <a:solidFill>
                  <a:schemeClr val="tx1"/>
                </a:solidFill>
              </a:rPr>
              <a:t>Durch den Prozess soll eine Vorhersage (Prognose) der Entwicklung und damit der Passung in der Sek I stattfinden.</a:t>
            </a:r>
          </a:p>
        </p:txBody>
      </p:sp>
      <p:sp>
        <p:nvSpPr>
          <p:cNvPr id="22536" name="Textfeld 17"/>
          <p:cNvSpPr txBox="1">
            <a:spLocks noChangeArrowheads="1"/>
          </p:cNvSpPr>
          <p:nvPr/>
        </p:nvSpPr>
        <p:spPr bwMode="auto">
          <a:xfrm>
            <a:off x="228600" y="4092575"/>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Prognose:</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wird eine gute Passung in der Sek I sein?</a:t>
            </a:r>
          </a:p>
        </p:txBody>
      </p:sp>
      <p:sp>
        <p:nvSpPr>
          <p:cNvPr id="2" name="Rechteck 1"/>
          <p:cNvSpPr/>
          <p:nvPr/>
        </p:nvSpPr>
        <p:spPr>
          <a:xfrm>
            <a:off x="864000" y="5040000"/>
            <a:ext cx="877163" cy="923330"/>
          </a:xfrm>
          <a:prstGeom prst="rect">
            <a:avLst/>
          </a:prstGeom>
        </p:spPr>
        <p:txBody>
          <a:bodyPr wrap="none">
            <a:spAutoFit/>
          </a:bodyPr>
          <a:lstStyle/>
          <a:p>
            <a:r>
              <a:rPr lang="de-CH" sz="5400" dirty="0"/>
              <a:t>🔭</a:t>
            </a:r>
          </a:p>
        </p:txBody>
      </p:sp>
      <p:sp>
        <p:nvSpPr>
          <p:cNvPr id="1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12</a:t>
            </a:fld>
            <a:endParaRPr lang="de-CH" altLang="de-DE" sz="1100" i="0" dirty="0">
              <a:solidFill>
                <a:schemeClr val="tx1"/>
              </a:solidFill>
              <a:sym typeface="Helvetica" pitchFamily="34" charset="0"/>
            </a:endParaRPr>
          </a:p>
        </p:txBody>
      </p:sp>
      <p:sp>
        <p:nvSpPr>
          <p:cNvPr id="1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1" name="Gefaltete Ecke 20"/>
          <p:cNvSpPr/>
          <p:nvPr/>
        </p:nvSpPr>
        <p:spPr bwMode="auto">
          <a:xfrm rot="10800000">
            <a:off x="18000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2" name="Textfeld 21"/>
          <p:cNvSpPr txBox="1">
            <a:spLocks noChangeArrowheads="1"/>
          </p:cNvSpPr>
          <p:nvPr/>
        </p:nvSpPr>
        <p:spPr bwMode="auto">
          <a:xfrm>
            <a:off x="180000"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1"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feld 17"/>
          <p:cNvSpPr txBox="1">
            <a:spLocks noChangeArrowheads="1"/>
          </p:cNvSpPr>
          <p:nvPr/>
        </p:nvSpPr>
        <p:spPr bwMode="auto">
          <a:xfrm>
            <a:off x="1083872" y="4258177"/>
            <a:ext cx="2266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Empfehlungs- und Antragsformular</a:t>
            </a:r>
          </a:p>
        </p:txBody>
      </p:sp>
      <p:sp>
        <p:nvSpPr>
          <p:cNvPr id="23567" name="Textfeld 22"/>
          <p:cNvSpPr txBox="1">
            <a:spLocks noChangeArrowheads="1"/>
          </p:cNvSpPr>
          <p:nvPr/>
        </p:nvSpPr>
        <p:spPr bwMode="auto">
          <a:xfrm>
            <a:off x="5454648" y="4258177"/>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Freiwilliger Einschätzungsbogen / Empfehlungs- und Antragsformular</a:t>
            </a:r>
          </a:p>
        </p:txBody>
      </p:sp>
      <p:sp>
        <p:nvSpPr>
          <p:cNvPr id="23569" name="Textfeld 21"/>
          <p:cNvSpPr txBox="1">
            <a:spLocks noChangeArrowheads="1"/>
          </p:cNvSpPr>
          <p:nvPr/>
        </p:nvSpPr>
        <p:spPr bwMode="auto">
          <a:xfrm>
            <a:off x="3285730" y="4258177"/>
            <a:ext cx="2266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Empfehlungs- und Antragsformular</a:t>
            </a:r>
          </a:p>
        </p:txBody>
      </p:sp>
      <p:sp>
        <p:nvSpPr>
          <p:cNvPr id="3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13</a:t>
            </a:fld>
            <a:endParaRPr lang="de-CH" altLang="de-DE" sz="1100" i="0" dirty="0">
              <a:solidFill>
                <a:schemeClr val="tx1"/>
              </a:solidFill>
              <a:sym typeface="Helvetica" pitchFamily="34" charset="0"/>
            </a:endParaRPr>
          </a:p>
        </p:txBody>
      </p:sp>
      <p:sp>
        <p:nvSpPr>
          <p:cNvPr id="3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3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37" name="Gefaltete Ecke 36"/>
          <p:cNvSpPr/>
          <p:nvPr/>
        </p:nvSpPr>
        <p:spPr bwMode="auto">
          <a:xfrm rot="10800000">
            <a:off x="1181905"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38" name="Textfeld 37"/>
          <p:cNvSpPr txBox="1">
            <a:spLocks noChangeArrowheads="1"/>
          </p:cNvSpPr>
          <p:nvPr/>
        </p:nvSpPr>
        <p:spPr bwMode="auto">
          <a:xfrm>
            <a:off x="1162862"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39" name="Gefaltete Ecke 38"/>
          <p:cNvSpPr/>
          <p:nvPr/>
        </p:nvSpPr>
        <p:spPr bwMode="auto">
          <a:xfrm rot="10800000">
            <a:off x="3366623"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40" name="Textfeld 39"/>
          <p:cNvSpPr txBox="1">
            <a:spLocks noChangeArrowheads="1"/>
          </p:cNvSpPr>
          <p:nvPr/>
        </p:nvSpPr>
        <p:spPr bwMode="auto">
          <a:xfrm>
            <a:off x="3383763"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41" name="Gefaltete Ecke 40"/>
          <p:cNvSpPr/>
          <p:nvPr/>
        </p:nvSpPr>
        <p:spPr bwMode="auto">
          <a:xfrm rot="10800000">
            <a:off x="556658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42" name="Textfeld 41"/>
          <p:cNvSpPr txBox="1">
            <a:spLocks noChangeArrowheads="1"/>
          </p:cNvSpPr>
          <p:nvPr/>
        </p:nvSpPr>
        <p:spPr bwMode="auto">
          <a:xfrm>
            <a:off x="5585621"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6"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Grafik 19"/>
          <p:cNvPicPr>
            <a:picLocks noChangeAspect="1"/>
          </p:cNvPicPr>
          <p:nvPr/>
        </p:nvPicPr>
        <p:blipFill>
          <a:blip r:embed="rId3"/>
          <a:stretch>
            <a:fillRect/>
          </a:stretch>
        </p:blipFill>
        <p:spPr>
          <a:xfrm>
            <a:off x="2618142" y="2318548"/>
            <a:ext cx="6068658" cy="2628994"/>
          </a:xfrm>
          <a:prstGeom prst="rect">
            <a:avLst/>
          </a:prstGeom>
        </p:spPr>
      </p:pic>
      <p:sp>
        <p:nvSpPr>
          <p:cNvPr id="24583" name="Textfeld 17"/>
          <p:cNvSpPr txBox="1">
            <a:spLocks noChangeArrowheads="1"/>
          </p:cNvSpPr>
          <p:nvPr/>
        </p:nvSpPr>
        <p:spPr bwMode="auto">
          <a:xfrm>
            <a:off x="395288" y="4070350"/>
            <a:ext cx="19685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Bilanzierend: </a:t>
            </a:r>
          </a:p>
          <a:p>
            <a:pPr eaLnBrk="1" hangingPunct="1">
              <a:spcBef>
                <a:spcPct val="0"/>
              </a:spcBef>
            </a:pPr>
            <a:r>
              <a:rPr lang="de-CH" altLang="de-DE" sz="1200" i="0" dirty="0">
                <a:solidFill>
                  <a:schemeClr val="tx1"/>
                </a:solidFill>
                <a:ea typeface="ヒラギノ角ゴ ProN W3" pitchFamily="-84" charset="-128"/>
                <a:sym typeface="Helvetica" pitchFamily="34" charset="0"/>
              </a:rPr>
              <a:t>Wo steht der Schüler / Schülerin?</a:t>
            </a:r>
          </a:p>
        </p:txBody>
      </p:sp>
      <p:sp>
        <p:nvSpPr>
          <p:cNvPr id="12" name="Inhaltsplatzhalter 3"/>
          <p:cNvSpPr>
            <a:spLocks noGrp="1"/>
          </p:cNvSpPr>
          <p:nvPr>
            <p:ph idx="1"/>
          </p:nvPr>
        </p:nvSpPr>
        <p:spPr>
          <a:xfrm>
            <a:off x="2610048" y="5086763"/>
            <a:ext cx="6408738" cy="899287"/>
          </a:xfrm>
        </p:spPr>
        <p:txBody>
          <a:bodyPr/>
          <a:lstStyle/>
          <a:p>
            <a:pPr marL="0" indent="0">
              <a:defRPr/>
            </a:pPr>
            <a:r>
              <a:rPr lang="de-CH" sz="1800" i="0" dirty="0">
                <a:solidFill>
                  <a:schemeClr val="tx1"/>
                </a:solidFill>
              </a:rPr>
              <a:t>Die Lehrperson weist die drei Noten (Deutsch, Mathematik und Natur, Mensch, Gesellschaft) auf dem Empfehlungs- und Antragsformular aus. </a:t>
            </a:r>
          </a:p>
        </p:txBody>
      </p:sp>
      <p:sp>
        <p:nvSpPr>
          <p:cNvPr id="13" name="Inhaltsplatzhalter 2"/>
          <p:cNvSpPr txBox="1">
            <a:spLocks/>
          </p:cNvSpPr>
          <p:nvPr/>
        </p:nvSpPr>
        <p:spPr bwMode="auto">
          <a:xfrm>
            <a:off x="2952006" y="2868486"/>
            <a:ext cx="647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lgn="ctr">
              <a:defRPr/>
            </a:pPr>
            <a:r>
              <a:rPr lang="de-CH" sz="1200" kern="0" dirty="0">
                <a:solidFill>
                  <a:schemeClr val="tx1">
                    <a:lumMod val="95000"/>
                    <a:lumOff val="5000"/>
                  </a:schemeClr>
                </a:solidFill>
              </a:rPr>
              <a:t>4.5</a:t>
            </a:r>
          </a:p>
        </p:txBody>
      </p:sp>
      <p:sp>
        <p:nvSpPr>
          <p:cNvPr id="14" name="Inhaltsplatzhalter 2"/>
          <p:cNvSpPr txBox="1">
            <a:spLocks/>
          </p:cNvSpPr>
          <p:nvPr/>
        </p:nvSpPr>
        <p:spPr bwMode="auto">
          <a:xfrm>
            <a:off x="4506413" y="2868351"/>
            <a:ext cx="647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lgn="ctr">
              <a:defRPr/>
            </a:pPr>
            <a:r>
              <a:rPr lang="de-CH" sz="1200" kern="0" dirty="0">
                <a:solidFill>
                  <a:schemeClr val="tx1">
                    <a:lumMod val="95000"/>
                    <a:lumOff val="5000"/>
                  </a:schemeClr>
                </a:solidFill>
              </a:rPr>
              <a:t>5</a:t>
            </a:r>
          </a:p>
        </p:txBody>
      </p:sp>
      <p:sp>
        <p:nvSpPr>
          <p:cNvPr id="15" name="Inhaltsplatzhalter 2"/>
          <p:cNvSpPr txBox="1">
            <a:spLocks/>
          </p:cNvSpPr>
          <p:nvPr/>
        </p:nvSpPr>
        <p:spPr bwMode="auto">
          <a:xfrm>
            <a:off x="6036490" y="2860429"/>
            <a:ext cx="647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lgn="ctr">
              <a:defRPr/>
            </a:pPr>
            <a:r>
              <a:rPr lang="de-CH" sz="1200" kern="0" dirty="0">
                <a:solidFill>
                  <a:schemeClr val="tx1">
                    <a:lumMod val="95000"/>
                    <a:lumOff val="5000"/>
                  </a:schemeClr>
                </a:solidFill>
              </a:rPr>
              <a:t>4.5</a:t>
            </a:r>
          </a:p>
        </p:txBody>
      </p:sp>
      <p:sp>
        <p:nvSpPr>
          <p:cNvPr id="16" name="Inhaltsplatzhalter 2"/>
          <p:cNvSpPr txBox="1">
            <a:spLocks/>
          </p:cNvSpPr>
          <p:nvPr/>
        </p:nvSpPr>
        <p:spPr bwMode="auto">
          <a:xfrm>
            <a:off x="4837923" y="3611993"/>
            <a:ext cx="192809" cy="2676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defRPr/>
            </a:pPr>
            <a:r>
              <a:rPr lang="de-CH" sz="1800" kern="0" dirty="0">
                <a:solidFill>
                  <a:schemeClr val="tx1">
                    <a:lumMod val="95000"/>
                    <a:lumOff val="5000"/>
                  </a:schemeClr>
                </a:solidFill>
              </a:rPr>
              <a:t>x</a:t>
            </a:r>
            <a:endParaRPr lang="de-CH" sz="1200" kern="0" dirty="0">
              <a:solidFill>
                <a:schemeClr val="tx1">
                  <a:lumMod val="95000"/>
                  <a:lumOff val="5000"/>
                </a:schemeClr>
              </a:solidFill>
            </a:endParaRPr>
          </a:p>
        </p:txBody>
      </p:sp>
      <p:sp>
        <p:nvSpPr>
          <p:cNvPr id="17" name="Inhaltsplatzhalter 2"/>
          <p:cNvSpPr txBox="1">
            <a:spLocks/>
          </p:cNvSpPr>
          <p:nvPr/>
        </p:nvSpPr>
        <p:spPr bwMode="auto">
          <a:xfrm>
            <a:off x="7552281" y="2868351"/>
            <a:ext cx="1223963"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defRPr/>
            </a:pPr>
            <a:r>
              <a:rPr lang="de-CH" sz="1200" kern="0" dirty="0">
                <a:solidFill>
                  <a:schemeClr val="tx1">
                    <a:lumMod val="95000"/>
                    <a:lumOff val="5000"/>
                  </a:schemeClr>
                </a:solidFill>
              </a:rPr>
              <a:t>4.666</a:t>
            </a:r>
          </a:p>
        </p:txBody>
      </p:sp>
      <p:sp>
        <p:nvSpPr>
          <p:cNvPr id="3" name="Rechteck 2"/>
          <p:cNvSpPr/>
          <p:nvPr/>
        </p:nvSpPr>
        <p:spPr bwMode="auto">
          <a:xfrm>
            <a:off x="2489525" y="3899531"/>
            <a:ext cx="6529261" cy="1150246"/>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24" name="Rechteck 23"/>
          <p:cNvSpPr/>
          <p:nvPr/>
        </p:nvSpPr>
        <p:spPr>
          <a:xfrm>
            <a:off x="864000" y="5040000"/>
            <a:ext cx="1063205" cy="923330"/>
          </a:xfrm>
          <a:prstGeom prst="rect">
            <a:avLst/>
          </a:prstGeom>
        </p:spPr>
        <p:txBody>
          <a:bodyPr wrap="square">
            <a:spAutoFit/>
          </a:bodyPr>
          <a:lstStyle/>
          <a:p>
            <a:r>
              <a:rPr lang="de-CH" sz="5400" dirty="0"/>
              <a:t>📍</a:t>
            </a:r>
          </a:p>
        </p:txBody>
      </p:sp>
      <p:sp>
        <p:nvSpPr>
          <p:cNvPr id="25"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14</a:t>
            </a:fld>
            <a:endParaRPr lang="de-CH" altLang="de-DE" sz="1100" i="0" dirty="0">
              <a:solidFill>
                <a:schemeClr val="tx1"/>
              </a:solidFill>
              <a:sym typeface="Helvetica" pitchFamily="34" charset="0"/>
            </a:endParaRPr>
          </a:p>
        </p:txBody>
      </p:sp>
      <p:sp>
        <p:nvSpPr>
          <p:cNvPr id="26"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7"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8" name="Gefaltete Ecke 27"/>
          <p:cNvSpPr/>
          <p:nvPr/>
        </p:nvSpPr>
        <p:spPr bwMode="auto">
          <a:xfrm rot="10800000">
            <a:off x="180000"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9" name="Textfeld 28"/>
          <p:cNvSpPr txBox="1">
            <a:spLocks noChangeArrowheads="1"/>
          </p:cNvSpPr>
          <p:nvPr/>
        </p:nvSpPr>
        <p:spPr bwMode="auto">
          <a:xfrm>
            <a:off x="180000"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19" name="Titel 1"/>
          <p:cNvSpPr>
            <a:spLocks noGrp="1"/>
          </p:cNvSpPr>
          <p:nvPr>
            <p:ph type="title"/>
          </p:nvPr>
        </p:nvSpPr>
        <p:spPr>
          <a:xfrm>
            <a:off x="457200" y="1198800"/>
            <a:ext cx="9154858" cy="863600"/>
          </a:xfrm>
        </p:spPr>
        <p:txBody>
          <a:bodyPr/>
          <a:lstStyle/>
          <a:p>
            <a:pPr algn="l">
              <a:defRPr/>
            </a:pPr>
            <a:r>
              <a:rPr lang="de-CH" dirty="0"/>
              <a:t>Empfehlungs- und Antragsformular</a:t>
            </a:r>
          </a:p>
        </p:txBody>
      </p:sp>
    </p:spTree>
    <p:extLst>
      <p:ext uri="{BB962C8B-B14F-4D97-AF65-F5344CB8AC3E}">
        <p14:creationId xmlns:p14="http://schemas.microsoft.com/office/powerpoint/2010/main" val="14894191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4" grpId="0"/>
      <p:bldP spid="15" grpId="0"/>
      <p:bldP spid="16" grpId="0"/>
      <p:bldP spid="17" grpId="0"/>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Grafik 19"/>
          <p:cNvPicPr>
            <a:picLocks noChangeAspect="1"/>
          </p:cNvPicPr>
          <p:nvPr/>
        </p:nvPicPr>
        <p:blipFill>
          <a:blip r:embed="rId3"/>
          <a:stretch>
            <a:fillRect/>
          </a:stretch>
        </p:blipFill>
        <p:spPr>
          <a:xfrm>
            <a:off x="2618142" y="2318548"/>
            <a:ext cx="6068658" cy="2628994"/>
          </a:xfrm>
          <a:prstGeom prst="rect">
            <a:avLst/>
          </a:prstGeom>
        </p:spPr>
      </p:pic>
      <p:sp>
        <p:nvSpPr>
          <p:cNvPr id="17" name="Abgerundetes Rechteck 16"/>
          <p:cNvSpPr>
            <a:spLocks noChangeArrowheads="1"/>
          </p:cNvSpPr>
          <p:nvPr/>
        </p:nvSpPr>
        <p:spPr bwMode="auto">
          <a:xfrm>
            <a:off x="3909312" y="4056782"/>
            <a:ext cx="1433512" cy="163513"/>
          </a:xfrm>
          <a:prstGeom prst="roundRect">
            <a:avLst>
              <a:gd name="adj" fmla="val 16667"/>
            </a:avLst>
          </a:prstGeom>
          <a:solidFill>
            <a:srgbClr val="FFFF00">
              <a:alpha val="24706"/>
            </a:srgbClr>
          </a:solidFill>
          <a:ln w="25400" algn="ctr">
            <a:solidFill>
              <a:srgbClr val="FFFF0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5606" name="Textfeld 11"/>
          <p:cNvSpPr txBox="1">
            <a:spLocks noChangeArrowheads="1"/>
          </p:cNvSpPr>
          <p:nvPr/>
        </p:nvSpPr>
        <p:spPr bwMode="auto">
          <a:xfrm>
            <a:off x="215900" y="4043363"/>
            <a:ext cx="20875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Formativ: </a:t>
            </a:r>
          </a:p>
          <a:p>
            <a:pPr eaLnBrk="1" hangingPunct="1">
              <a:spcBef>
                <a:spcPct val="0"/>
              </a:spcBef>
            </a:pPr>
            <a:r>
              <a:rPr lang="de-CH" altLang="de-DE" sz="1200" i="0" dirty="0">
                <a:solidFill>
                  <a:schemeClr val="tx1"/>
                </a:solidFill>
                <a:sym typeface="Helvetica" pitchFamily="34" charset="0"/>
              </a:rPr>
              <a:t>Wie entwickeln sich die Leistungen des Schülers / der Schülerin. </a:t>
            </a:r>
          </a:p>
          <a:p>
            <a:pPr eaLnBrk="1" hangingPunct="1">
              <a:spcBef>
                <a:spcPct val="0"/>
              </a:spcBef>
            </a:pPr>
            <a:r>
              <a:rPr lang="de-CH" altLang="de-DE" sz="1200" i="0" dirty="0">
                <a:solidFill>
                  <a:schemeClr val="tx1"/>
                </a:solidFill>
                <a:sym typeface="Helvetica" pitchFamily="34" charset="0"/>
              </a:rPr>
              <a:t>Was sind die Potentiale?</a:t>
            </a:r>
          </a:p>
        </p:txBody>
      </p:sp>
      <p:sp>
        <p:nvSpPr>
          <p:cNvPr id="15" name="Inhaltsplatzhalter 3"/>
          <p:cNvSpPr>
            <a:spLocks noGrp="1"/>
          </p:cNvSpPr>
          <p:nvPr>
            <p:ph idx="1"/>
          </p:nvPr>
        </p:nvSpPr>
        <p:spPr>
          <a:xfrm>
            <a:off x="2383209" y="5004989"/>
            <a:ext cx="6717800" cy="1163287"/>
          </a:xfrm>
        </p:spPr>
        <p:txBody>
          <a:bodyPr/>
          <a:lstStyle/>
          <a:p>
            <a:pPr marL="0" indent="0">
              <a:defRPr/>
            </a:pPr>
            <a:r>
              <a:rPr lang="de-CH" sz="1800" i="0" dirty="0">
                <a:solidFill>
                  <a:schemeClr val="tx1"/>
                </a:solidFill>
              </a:rPr>
              <a:t>Die Lehrperson schätzt die Leistungen und Leistungs-entwicklung auf dem Empfehlungs- und Antragsformular ein. Die Breite kann variieren, je nachdem wie unter-schiedlich die Leistung in den verschiedenen Fächern ist.</a:t>
            </a:r>
          </a:p>
        </p:txBody>
      </p:sp>
      <p:sp>
        <p:nvSpPr>
          <p:cNvPr id="27" name="Rechteck 26"/>
          <p:cNvSpPr/>
          <p:nvPr/>
        </p:nvSpPr>
        <p:spPr bwMode="auto">
          <a:xfrm>
            <a:off x="2571059" y="4570655"/>
            <a:ext cx="6529950" cy="394843"/>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28" name="Rechteck 27"/>
          <p:cNvSpPr/>
          <p:nvPr/>
        </p:nvSpPr>
        <p:spPr bwMode="auto">
          <a:xfrm>
            <a:off x="2310184" y="2093657"/>
            <a:ext cx="6790825" cy="1779877"/>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pic>
        <p:nvPicPr>
          <p:cNvPr id="30" name="Grafik 29" descr="Yellow Highlighter Clipart">
            <a:hlinkClick r:id="rId4"/>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909312" y="2201197"/>
            <a:ext cx="1614487" cy="197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hteck 21"/>
          <p:cNvSpPr/>
          <p:nvPr/>
        </p:nvSpPr>
        <p:spPr>
          <a:xfrm>
            <a:off x="864000" y="5040000"/>
            <a:ext cx="877163" cy="923330"/>
          </a:xfrm>
          <a:prstGeom prst="rect">
            <a:avLst/>
          </a:prstGeom>
        </p:spPr>
        <p:txBody>
          <a:bodyPr wrap="none">
            <a:spAutoFit/>
          </a:bodyPr>
          <a:lstStyle/>
          <a:p>
            <a:r>
              <a:rPr lang="de-CH" sz="5400" dirty="0"/>
              <a:t>📈</a:t>
            </a:r>
          </a:p>
        </p:txBody>
      </p:sp>
      <p:sp>
        <p:nvSpPr>
          <p:cNvPr id="2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15</a:t>
            </a:fld>
            <a:endParaRPr lang="de-CH" altLang="de-DE" sz="1100" i="0" dirty="0">
              <a:solidFill>
                <a:schemeClr val="tx1"/>
              </a:solidFill>
              <a:sym typeface="Helvetica" pitchFamily="34" charset="0"/>
            </a:endParaRPr>
          </a:p>
        </p:txBody>
      </p:sp>
      <p:sp>
        <p:nvSpPr>
          <p:cNvPr id="2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31" name="Gefaltete Ecke 30"/>
          <p:cNvSpPr/>
          <p:nvPr/>
        </p:nvSpPr>
        <p:spPr bwMode="auto">
          <a:xfrm rot="10800000">
            <a:off x="180000"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32" name="Textfeld 31"/>
          <p:cNvSpPr txBox="1">
            <a:spLocks noChangeArrowheads="1"/>
          </p:cNvSpPr>
          <p:nvPr/>
        </p:nvSpPr>
        <p:spPr bwMode="auto">
          <a:xfrm>
            <a:off x="180000"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Empfehlungs- und Antragsformular</a:t>
            </a:r>
          </a:p>
        </p:txBody>
      </p:sp>
      <p:pic>
        <p:nvPicPr>
          <p:cNvPr id="16" name="Grafik 15" descr="Cyan Highlighter Clipart">
            <a:hlinkClick r:id="rId6"/>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022470" y="2574510"/>
            <a:ext cx="1616779" cy="19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Abgerundetes Rechteck 18"/>
          <p:cNvSpPr>
            <a:spLocks noChangeArrowheads="1"/>
          </p:cNvSpPr>
          <p:nvPr/>
        </p:nvSpPr>
        <p:spPr bwMode="auto">
          <a:xfrm flipV="1">
            <a:off x="4022470" y="4428262"/>
            <a:ext cx="1345316" cy="145798"/>
          </a:xfrm>
          <a:prstGeom prst="roundRect">
            <a:avLst>
              <a:gd name="adj" fmla="val 16667"/>
            </a:avLst>
          </a:prstGeom>
          <a:solidFill>
            <a:srgbClr val="18D8C1">
              <a:alpha val="25098"/>
            </a:srgbClr>
          </a:solidFill>
          <a:ln w="25400" algn="ctr">
            <a:solidFill>
              <a:srgbClr val="00B0F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nodeType="clickEffect">
                                  <p:stCondLst>
                                    <p:cond delay="0"/>
                                  </p:stCondLst>
                                  <p:childTnLst>
                                    <p:animMotion origin="layout" path="M 1.38889E-6 3.7037E-6 L 0.14028 0.00046 " pathEditMode="relative" rAng="0" ptsTypes="AA">
                                      <p:cBhvr>
                                        <p:cTn id="12" dur="2000" fill="hold"/>
                                        <p:tgtEl>
                                          <p:spTgt spid="30"/>
                                        </p:tgtEl>
                                        <p:attrNameLst>
                                          <p:attrName>ppt_x</p:attrName>
                                          <p:attrName>ppt_y</p:attrName>
                                        </p:attrNameLst>
                                      </p:cBhvr>
                                      <p:rCtr x="7014" y="23"/>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nodeType="clickEffect">
                                  <p:stCondLst>
                                    <p:cond delay="0"/>
                                  </p:stCondLst>
                                  <p:childTnLst>
                                    <p:animMotion origin="layout" path="M -0.01563 0.00278 L 0.12673 0.00232 " pathEditMode="relative" rAng="0" ptsTypes="AA">
                                      <p:cBhvr>
                                        <p:cTn id="20" dur="2000" fill="hold"/>
                                        <p:tgtEl>
                                          <p:spTgt spid="16"/>
                                        </p:tgtEl>
                                        <p:attrNameLst>
                                          <p:attrName>ppt_x</p:attrName>
                                          <p:attrName>ppt_y</p:attrName>
                                        </p:attrNameLst>
                                      </p:cBhvr>
                                      <p:rCtr x="7118" y="-23"/>
                                    </p:animMotion>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7" grpId="0" animBg="1"/>
      <p:bldP spid="28" grpId="0" animBg="1"/>
      <p:bldP spid="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Inhaltsplatzhalter 3"/>
          <p:cNvSpPr txBox="1">
            <a:spLocks/>
          </p:cNvSpPr>
          <p:nvPr/>
        </p:nvSpPr>
        <p:spPr bwMode="auto">
          <a:xfrm>
            <a:off x="2571059" y="5046137"/>
            <a:ext cx="6408738" cy="8952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marL="0" indent="0">
              <a:defRPr/>
            </a:pPr>
            <a:r>
              <a:rPr lang="de-CH" sz="1800" i="0" kern="0" dirty="0">
                <a:solidFill>
                  <a:schemeClr val="tx1"/>
                </a:solidFill>
              </a:rPr>
              <a:t>Auf Grundlage des Einschätzungsbogens wird das Arbeits- und Lernverhalten auf dem Empfehlungs- und Antragsformular festgehalten.</a:t>
            </a:r>
            <a:endParaRPr lang="de-CH" sz="2000" i="0" kern="0" dirty="0">
              <a:solidFill>
                <a:schemeClr val="tx1"/>
              </a:solidFill>
            </a:endParaRPr>
          </a:p>
        </p:txBody>
      </p:sp>
      <p:sp>
        <p:nvSpPr>
          <p:cNvPr id="26633" name="Textfeld 37"/>
          <p:cNvSpPr txBox="1">
            <a:spLocks noChangeArrowheads="1"/>
          </p:cNvSpPr>
          <p:nvPr/>
        </p:nvSpPr>
        <p:spPr bwMode="auto">
          <a:xfrm>
            <a:off x="153988" y="4200525"/>
            <a:ext cx="20875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Prognose:</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wird eine gute Passung in der Sek I sein?</a:t>
            </a:r>
          </a:p>
        </p:txBody>
      </p:sp>
      <p:sp>
        <p:nvSpPr>
          <p:cNvPr id="24" name="Rechteck 23"/>
          <p:cNvSpPr/>
          <p:nvPr/>
        </p:nvSpPr>
        <p:spPr bwMode="auto">
          <a:xfrm>
            <a:off x="2445992" y="2163901"/>
            <a:ext cx="6736849" cy="2240724"/>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17" name="Rechteck 16"/>
          <p:cNvSpPr/>
          <p:nvPr/>
        </p:nvSpPr>
        <p:spPr>
          <a:xfrm>
            <a:off x="864000" y="5040000"/>
            <a:ext cx="877163" cy="923330"/>
          </a:xfrm>
          <a:prstGeom prst="rect">
            <a:avLst/>
          </a:prstGeom>
        </p:spPr>
        <p:txBody>
          <a:bodyPr wrap="none">
            <a:spAutoFit/>
          </a:bodyPr>
          <a:lstStyle/>
          <a:p>
            <a:r>
              <a:rPr lang="de-CH" sz="5400" dirty="0"/>
              <a:t>🔭</a:t>
            </a:r>
          </a:p>
        </p:txBody>
      </p:sp>
      <p:sp>
        <p:nvSpPr>
          <p:cNvPr id="1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16</a:t>
            </a:fld>
            <a:endParaRPr lang="de-CH" altLang="de-DE" sz="1100" i="0" dirty="0">
              <a:solidFill>
                <a:schemeClr val="tx1"/>
              </a:solidFill>
              <a:sym typeface="Helvetica" pitchFamily="34" charset="0"/>
            </a:endParaRPr>
          </a:p>
        </p:txBody>
      </p:sp>
      <p:sp>
        <p:nvSpPr>
          <p:cNvPr id="2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2" name="Gefaltete Ecke 21"/>
          <p:cNvSpPr/>
          <p:nvPr/>
        </p:nvSpPr>
        <p:spPr bwMode="auto">
          <a:xfrm rot="10800000">
            <a:off x="180000" y="2348879"/>
            <a:ext cx="2061550"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3" name="Textfeld 22"/>
          <p:cNvSpPr txBox="1">
            <a:spLocks noChangeArrowheads="1"/>
          </p:cNvSpPr>
          <p:nvPr/>
        </p:nvSpPr>
        <p:spPr bwMode="auto">
          <a:xfrm>
            <a:off x="180000"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4"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Empfehlungs- und Antragsformular</a:t>
            </a:r>
          </a:p>
        </p:txBody>
      </p:sp>
      <p:pic>
        <p:nvPicPr>
          <p:cNvPr id="13" name="Grafik 12"/>
          <p:cNvPicPr>
            <a:picLocks noChangeAspect="1"/>
          </p:cNvPicPr>
          <p:nvPr/>
        </p:nvPicPr>
        <p:blipFill>
          <a:blip r:embed="rId3"/>
          <a:stretch>
            <a:fillRect/>
          </a:stretch>
        </p:blipFill>
        <p:spPr>
          <a:xfrm>
            <a:off x="2618142" y="2318548"/>
            <a:ext cx="6068658" cy="2628994"/>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4552554" y="2109091"/>
            <a:ext cx="3997326" cy="3091189"/>
          </a:xfrm>
          <a:prstGeom prst="rect">
            <a:avLst/>
          </a:prstGeom>
        </p:spPr>
      </p:pic>
      <p:pic>
        <p:nvPicPr>
          <p:cNvPr id="3" name="Grafik 2"/>
          <p:cNvPicPr>
            <a:picLocks noChangeAspect="1"/>
          </p:cNvPicPr>
          <p:nvPr/>
        </p:nvPicPr>
        <p:blipFill>
          <a:blip r:embed="rId4"/>
          <a:stretch>
            <a:fillRect/>
          </a:stretch>
        </p:blipFill>
        <p:spPr>
          <a:xfrm>
            <a:off x="271463" y="2101115"/>
            <a:ext cx="3974309" cy="3107975"/>
          </a:xfrm>
          <a:prstGeom prst="rect">
            <a:avLst/>
          </a:prstGeom>
        </p:spPr>
      </p:pic>
      <p:sp>
        <p:nvSpPr>
          <p:cNvPr id="27656" name="AutoShape 5"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134938" y="-8842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57" name="AutoShape 7"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287338" y="-7318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58" name="AutoShape 9"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1" y="5468938"/>
            <a:ext cx="9144000" cy="39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2500" dirty="0">
                <a:solidFill>
                  <a:schemeClr val="tx1"/>
                </a:solidFill>
                <a:sym typeface="Helvetica" pitchFamily="34" charset="0"/>
              </a:rPr>
              <a:t>Der Einsatz des Bogens ist freiwillig.</a:t>
            </a:r>
          </a:p>
        </p:txBody>
      </p:sp>
      <p:sp>
        <p:nvSpPr>
          <p:cNvPr id="27659" name="AutoShape 11"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592138" y="-4270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62" name="AutoShape 15" descr="Bildergebnis für highlighter"/>
          <p:cNvSpPr>
            <a:spLocks noChangeAspect="1" noChangeArrowheads="1"/>
          </p:cNvSpPr>
          <p:nvPr/>
        </p:nvSpPr>
        <p:spPr bwMode="auto">
          <a:xfrm>
            <a:off x="134938"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63" name="AutoShape 17"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134938" y="-28273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64" name="AutoShape 19"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287338" y="-26749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pic>
        <p:nvPicPr>
          <p:cNvPr id="41" name="Grafik 40" descr="Yellow Highlighter Clipart">
            <a:hlinkClick r:id="rId5"/>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301875" y="4107483"/>
            <a:ext cx="857250" cy="104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Abgerundetes Rechteck 41"/>
          <p:cNvSpPr>
            <a:spLocks noChangeArrowheads="1"/>
          </p:cNvSpPr>
          <p:nvPr/>
        </p:nvSpPr>
        <p:spPr bwMode="auto">
          <a:xfrm>
            <a:off x="2314180" y="5042044"/>
            <a:ext cx="1520825" cy="150922"/>
          </a:xfrm>
          <a:prstGeom prst="roundRect">
            <a:avLst>
              <a:gd name="adj" fmla="val 16667"/>
            </a:avLst>
          </a:prstGeom>
          <a:solidFill>
            <a:srgbClr val="FFFF00">
              <a:alpha val="24706"/>
            </a:srgbClr>
          </a:solidFill>
          <a:ln w="25400" algn="ctr">
            <a:solidFill>
              <a:srgbClr val="FFFF0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pic>
        <p:nvPicPr>
          <p:cNvPr id="44" name="Grafik 43" descr="Cyan Highlighter Clipart">
            <a:hlinkClick r:id="rId7"/>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098597" y="4108049"/>
            <a:ext cx="859926" cy="10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Abgerundetes Rechteck 44"/>
          <p:cNvSpPr>
            <a:spLocks noChangeArrowheads="1"/>
          </p:cNvSpPr>
          <p:nvPr/>
        </p:nvSpPr>
        <p:spPr bwMode="auto">
          <a:xfrm flipV="1">
            <a:off x="7011350" y="5047168"/>
            <a:ext cx="1345316" cy="145798"/>
          </a:xfrm>
          <a:prstGeom prst="roundRect">
            <a:avLst>
              <a:gd name="adj" fmla="val 16667"/>
            </a:avLst>
          </a:prstGeom>
          <a:solidFill>
            <a:srgbClr val="18D8C1">
              <a:alpha val="25098"/>
            </a:srgbClr>
          </a:solidFill>
          <a:ln w="25400" algn="ctr">
            <a:solidFill>
              <a:srgbClr val="00B0F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3"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17</a:t>
            </a:fld>
            <a:endParaRPr lang="de-CH" altLang="de-DE" sz="1100" i="0" dirty="0">
              <a:solidFill>
                <a:schemeClr val="tx1"/>
              </a:solidFill>
              <a:sym typeface="Helvetica" pitchFamily="34" charset="0"/>
            </a:endParaRPr>
          </a:p>
        </p:txBody>
      </p:sp>
      <p:sp>
        <p:nvSpPr>
          <p:cNvPr id="27"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9"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lvl="0" algn="l">
              <a:spcBef>
                <a:spcPct val="30000"/>
              </a:spcBef>
              <a:defRPr/>
            </a:pPr>
            <a:r>
              <a:rPr lang="de-CH" dirty="0"/>
              <a:t>Einschätzungsbogen für das Arbeits- und Lernverhalten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1562 0.00278 L 0.12674 0.00232 " pathEditMode="relative" rAng="0" ptsTypes="AA">
                                      <p:cBhvr>
                                        <p:cTn id="6" dur="2000" fill="hold"/>
                                        <p:tgtEl>
                                          <p:spTgt spid="44"/>
                                        </p:tgtEl>
                                        <p:attrNameLst>
                                          <p:attrName>ppt_x</p:attrName>
                                          <p:attrName>ppt_y</p:attrName>
                                        </p:attrNameLst>
                                      </p:cBhvr>
                                      <p:rCtr x="7118" y="-23"/>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1.11111E-6 -1.48148E-6 L 0.15017 0.00046 " pathEditMode="relative" rAng="0" ptsTypes="AA">
                                      <p:cBhvr>
                                        <p:cTn id="14" dur="2000" fill="hold"/>
                                        <p:tgtEl>
                                          <p:spTgt spid="41"/>
                                        </p:tgtEl>
                                        <p:attrNameLst>
                                          <p:attrName>ppt_x</p:attrName>
                                          <p:attrName>ppt_y</p:attrName>
                                        </p:attrNameLst>
                                      </p:cBhvr>
                                      <p:rCtr x="7500" y="23"/>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1" nodeType="clickEffect">
                                  <p:stCondLst>
                                    <p:cond delay="0"/>
                                  </p:stCondLst>
                                  <p:childTnLst>
                                    <p:animMotion origin="layout" path="M 2.22222E-6 2.22222E-6 L -0.47222 0.00532 " pathEditMode="relative" rAng="0" ptsTypes="AA">
                                      <p:cBhvr>
                                        <p:cTn id="22" dur="2000" fill="hold"/>
                                        <p:tgtEl>
                                          <p:spTgt spid="45"/>
                                        </p:tgtEl>
                                        <p:attrNameLst>
                                          <p:attrName>ppt_x</p:attrName>
                                          <p:attrName>ppt_y</p:attrName>
                                        </p:attrNameLst>
                                      </p:cBhvr>
                                      <p:rCtr x="-23611" y="255"/>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658"/>
                                        </p:tgtEl>
                                        <p:attrNameLst>
                                          <p:attrName>style.visibility</p:attrName>
                                        </p:attrNameLst>
                                      </p:cBhvr>
                                      <p:to>
                                        <p:strVal val="visible"/>
                                      </p:to>
                                    </p:set>
                                  </p:childTnLst>
                                </p:cTn>
                              </p:par>
                              <p:par>
                                <p:cTn id="31" presetID="1" presetClass="entr" presetSubtype="0" fill="hold" grpId="3" nodeType="with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8" grpId="0"/>
      <p:bldP spid="42" grpId="0" animBg="1"/>
      <p:bldP spid="45" grpId="0" animBg="1"/>
      <p:bldP spid="45" grpId="1" animBg="1"/>
      <p:bldP spid="45" grpId="2" animBg="1"/>
      <p:bldP spid="45" grpId="3"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fik 20"/>
          <p:cNvPicPr>
            <a:picLocks noChangeAspect="1"/>
          </p:cNvPicPr>
          <p:nvPr/>
        </p:nvPicPr>
        <p:blipFill>
          <a:blip r:embed="rId3"/>
          <a:stretch>
            <a:fillRect/>
          </a:stretch>
        </p:blipFill>
        <p:spPr>
          <a:xfrm>
            <a:off x="2618142" y="2318548"/>
            <a:ext cx="6068658" cy="2628994"/>
          </a:xfrm>
          <a:prstGeom prst="rect">
            <a:avLst/>
          </a:prstGeom>
        </p:spPr>
      </p:pic>
      <p:sp>
        <p:nvSpPr>
          <p:cNvPr id="36" name="Rechteck 35"/>
          <p:cNvSpPr/>
          <p:nvPr/>
        </p:nvSpPr>
        <p:spPr bwMode="auto">
          <a:xfrm>
            <a:off x="2284412" y="2115497"/>
            <a:ext cx="6736849" cy="2263418"/>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28678" name="AutoShape 5"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134938" y="-8842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0" name="AutoShape 9"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439738" y="-5794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1" name="AutoShape 11"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592138" y="-4270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2" name="AutoShape 15" descr="Bildergebnis für highlighter"/>
          <p:cNvSpPr>
            <a:spLocks noChangeAspect="1" noChangeArrowheads="1"/>
          </p:cNvSpPr>
          <p:nvPr/>
        </p:nvSpPr>
        <p:spPr bwMode="auto">
          <a:xfrm>
            <a:off x="134938"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3" name="AutoShape 17"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134938" y="-28273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4" name="AutoShape 19"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287338" y="-26749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34" name="Inhaltsplatzhalter 3"/>
          <p:cNvSpPr txBox="1">
            <a:spLocks/>
          </p:cNvSpPr>
          <p:nvPr/>
        </p:nvSpPr>
        <p:spPr bwMode="auto">
          <a:xfrm>
            <a:off x="2571059" y="5011738"/>
            <a:ext cx="6408738" cy="896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marL="0" indent="0">
              <a:defRPr/>
            </a:pPr>
            <a:r>
              <a:rPr lang="de-CH" sz="1800" i="0" kern="0" dirty="0">
                <a:solidFill>
                  <a:schemeClr val="tx1"/>
                </a:solidFill>
              </a:rPr>
              <a:t>Auf Grundlage des Einschätzungsbogens wird das Arbeits- und Lernverhalten auf dem Empfehlungs- und Antragsformular festgehalten.</a:t>
            </a:r>
            <a:endParaRPr lang="de-CH" sz="2000" i="0" kern="0" dirty="0">
              <a:solidFill>
                <a:schemeClr val="tx1"/>
              </a:solidFill>
            </a:endParaRPr>
          </a:p>
        </p:txBody>
      </p:sp>
      <p:sp>
        <p:nvSpPr>
          <p:cNvPr id="28690" name="Textfeld 37"/>
          <p:cNvSpPr txBox="1">
            <a:spLocks noChangeArrowheads="1"/>
          </p:cNvSpPr>
          <p:nvPr/>
        </p:nvSpPr>
        <p:spPr bwMode="auto">
          <a:xfrm>
            <a:off x="287336" y="4200525"/>
            <a:ext cx="1954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Prognose:</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wird eine gute Passung in der Sek I sein?</a:t>
            </a:r>
          </a:p>
        </p:txBody>
      </p:sp>
      <p:sp>
        <p:nvSpPr>
          <p:cNvPr id="24" name="Abgerundetes Rechteck 23"/>
          <p:cNvSpPr>
            <a:spLocks noChangeArrowheads="1"/>
          </p:cNvSpPr>
          <p:nvPr/>
        </p:nvSpPr>
        <p:spPr bwMode="auto">
          <a:xfrm>
            <a:off x="6947731" y="4756602"/>
            <a:ext cx="1344537" cy="190322"/>
          </a:xfrm>
          <a:prstGeom prst="roundRect">
            <a:avLst>
              <a:gd name="adj" fmla="val 16667"/>
            </a:avLst>
          </a:prstGeom>
          <a:solidFill>
            <a:srgbClr val="FFFF00">
              <a:alpha val="24706"/>
            </a:srgbClr>
          </a:solidFill>
          <a:ln w="25400" algn="ctr">
            <a:solidFill>
              <a:srgbClr val="FFFF0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pic>
        <p:nvPicPr>
          <p:cNvPr id="23" name="Grafik 22" descr="Yellow Highlighter Clipart">
            <a:hlinkClick r:id="rId4"/>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42137" y="2945607"/>
            <a:ext cx="1614487" cy="197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echteck 27"/>
          <p:cNvSpPr/>
          <p:nvPr/>
        </p:nvSpPr>
        <p:spPr>
          <a:xfrm>
            <a:off x="862729" y="5040000"/>
            <a:ext cx="877163" cy="923330"/>
          </a:xfrm>
          <a:prstGeom prst="rect">
            <a:avLst/>
          </a:prstGeom>
        </p:spPr>
        <p:txBody>
          <a:bodyPr wrap="none">
            <a:spAutoFit/>
          </a:bodyPr>
          <a:lstStyle/>
          <a:p>
            <a:r>
              <a:rPr lang="de-CH" sz="5400" dirty="0"/>
              <a:t>🔭</a:t>
            </a:r>
          </a:p>
        </p:txBody>
      </p:sp>
      <p:sp>
        <p:nvSpPr>
          <p:cNvPr id="2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18</a:t>
            </a:fld>
            <a:endParaRPr lang="de-CH" altLang="de-DE" sz="1100" i="0" dirty="0">
              <a:solidFill>
                <a:schemeClr val="tx1"/>
              </a:solidFill>
              <a:sym typeface="Helvetica" pitchFamily="34" charset="0"/>
            </a:endParaRPr>
          </a:p>
        </p:txBody>
      </p:sp>
      <p:sp>
        <p:nvSpPr>
          <p:cNvPr id="3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3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32" name="Gefaltete Ecke 31"/>
          <p:cNvSpPr/>
          <p:nvPr/>
        </p:nvSpPr>
        <p:spPr bwMode="auto">
          <a:xfrm rot="10800000">
            <a:off x="179999"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33" name="Textfeld 32"/>
          <p:cNvSpPr txBox="1">
            <a:spLocks noChangeArrowheads="1"/>
          </p:cNvSpPr>
          <p:nvPr/>
        </p:nvSpPr>
        <p:spPr bwMode="auto">
          <a:xfrm>
            <a:off x="180000"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22"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Empfehlungs- und Antragsformular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4.16667E-6 -1.11111E-6 L 0.13246 0.00046 " pathEditMode="relative" rAng="0" ptsTypes="AA">
                                      <p:cBhvr>
                                        <p:cTn id="6" dur="2000" fill="hold"/>
                                        <p:tgtEl>
                                          <p:spTgt spid="23"/>
                                        </p:tgtEl>
                                        <p:attrNameLst>
                                          <p:attrName>ppt_x</p:attrName>
                                          <p:attrName>ppt_y</p:attrName>
                                        </p:attrNameLst>
                                      </p:cBhvr>
                                      <p:rCtr x="6615" y="23"/>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989138"/>
            <a:ext cx="8229600" cy="4032250"/>
          </a:xfrm>
        </p:spPr>
        <p:txBody>
          <a:bodyPr/>
          <a:lstStyle/>
          <a:p>
            <a:pPr>
              <a:buFont typeface="Symbol" panose="05050102010706020507" pitchFamily="18" charset="2"/>
              <a:buChar char="-"/>
              <a:defRPr/>
            </a:pPr>
            <a:r>
              <a:rPr lang="de-CH" sz="2000" i="0" dirty="0">
                <a:solidFill>
                  <a:schemeClr val="tx1"/>
                </a:solidFill>
              </a:rPr>
              <a:t>Von den Noten abweichende Zuteilung </a:t>
            </a:r>
          </a:p>
          <a:p>
            <a:pPr>
              <a:buFont typeface="Symbol" panose="05050102010706020507" pitchFamily="18" charset="2"/>
              <a:buChar char="-"/>
              <a:defRPr/>
            </a:pPr>
            <a:r>
              <a:rPr lang="de-CH" sz="2000" i="0" dirty="0">
                <a:solidFill>
                  <a:schemeClr val="tx1"/>
                </a:solidFill>
              </a:rPr>
              <a:t>Uneinigkeit im Verfahren</a:t>
            </a:r>
          </a:p>
          <a:p>
            <a:pPr>
              <a:buFont typeface="Symbol" panose="05050102010706020507" pitchFamily="18" charset="2"/>
              <a:buChar char="-"/>
              <a:defRPr/>
            </a:pPr>
            <a:r>
              <a:rPr lang="de-CH" sz="2000" i="0" dirty="0">
                <a:solidFill>
                  <a:schemeClr val="tx1"/>
                </a:solidFill>
              </a:rPr>
              <a:t>Stellenwert des Zeugnisses</a:t>
            </a:r>
            <a:endParaRPr lang="de-CH" sz="1800" i="0" dirty="0">
              <a:solidFill>
                <a:schemeClr val="tx1"/>
              </a:solidFill>
            </a:endParaRPr>
          </a:p>
          <a:p>
            <a:pPr lvl="1">
              <a:buFont typeface="Symbol" panose="05050102010706020507" pitchFamily="18" charset="2"/>
              <a:buChar char="-"/>
              <a:defRPr/>
            </a:pPr>
            <a:endParaRPr lang="de-CH" sz="1800" dirty="0">
              <a:solidFill>
                <a:schemeClr val="tx1"/>
              </a:solidFill>
            </a:endParaRPr>
          </a:p>
          <a:p>
            <a:pPr>
              <a:buFont typeface="Symbol" panose="05050102010706020507" pitchFamily="18" charset="2"/>
              <a:buChar char="-"/>
              <a:defRPr/>
            </a:pPr>
            <a:endParaRPr lang="de-CH" sz="2000" i="0" dirty="0">
              <a:solidFill>
                <a:schemeClr val="tx1"/>
              </a:solidFill>
            </a:endParaRPr>
          </a:p>
        </p:txBody>
      </p:sp>
      <p:sp>
        <p:nvSpPr>
          <p:cNvPr id="11"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19</a:t>
            </a:fld>
            <a:endParaRPr lang="de-CH" altLang="de-DE" sz="1100" i="0" dirty="0">
              <a:solidFill>
                <a:schemeClr val="tx1"/>
              </a:solidFill>
              <a:sym typeface="Helvetica" pitchFamily="34" charset="0"/>
            </a:endParaRPr>
          </a:p>
        </p:txBody>
      </p:sp>
      <p:sp>
        <p:nvSpPr>
          <p:cNvPr id="12"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3"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Weitere Aspekte</a:t>
            </a:r>
          </a:p>
        </p:txBody>
      </p:sp>
    </p:spTree>
    <p:extLst>
      <p:ext uri="{BB962C8B-B14F-4D97-AF65-F5344CB8AC3E}">
        <p14:creationId xmlns:p14="http://schemas.microsoft.com/office/powerpoint/2010/main" val="348256512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5"/>
            <a:ext cx="7999413" cy="716885"/>
          </a:xfrm>
        </p:spPr>
        <p:txBody>
          <a:bodyPr/>
          <a:lstStyle/>
          <a:p>
            <a:pPr algn="l">
              <a:defRPr/>
            </a:pPr>
            <a:r>
              <a:rPr lang="de-CH" dirty="0"/>
              <a:t>Ablauf und Themen</a:t>
            </a:r>
          </a:p>
        </p:txBody>
      </p:sp>
      <p:sp>
        <p:nvSpPr>
          <p:cNvPr id="4" name="Inhaltsplatzhalter 3"/>
          <p:cNvSpPr>
            <a:spLocks noGrp="1"/>
          </p:cNvSpPr>
          <p:nvPr>
            <p:ph idx="1"/>
          </p:nvPr>
        </p:nvSpPr>
        <p:spPr>
          <a:xfrm>
            <a:off x="457200" y="1990800"/>
            <a:ext cx="8229600" cy="4032250"/>
          </a:xfrm>
        </p:spPr>
        <p:txBody>
          <a:bodyPr/>
          <a:lstStyle/>
          <a:p>
            <a:pPr>
              <a:buFont typeface="Symbol" panose="05050102010706020507" pitchFamily="18" charset="2"/>
              <a:buChar char="-"/>
              <a:defRPr/>
            </a:pPr>
            <a:r>
              <a:rPr lang="de-CH" sz="2000" i="0" dirty="0">
                <a:solidFill>
                  <a:schemeClr val="tx1"/>
                </a:solidFill>
              </a:rPr>
              <a:t>Grundsätzliches Verständnis </a:t>
            </a:r>
          </a:p>
          <a:p>
            <a:pPr>
              <a:buFont typeface="Symbol" panose="05050102010706020507" pitchFamily="18" charset="2"/>
              <a:buChar char="-"/>
              <a:defRPr/>
            </a:pPr>
            <a:r>
              <a:rPr lang="de-CH" sz="2000" i="0" dirty="0">
                <a:solidFill>
                  <a:schemeClr val="tx1"/>
                </a:solidFill>
              </a:rPr>
              <a:t>Eckwerte des Verfahrens</a:t>
            </a:r>
          </a:p>
          <a:p>
            <a:pPr>
              <a:buFont typeface="Symbol" panose="05050102010706020507" pitchFamily="18" charset="2"/>
              <a:buChar char="-"/>
              <a:defRPr/>
            </a:pPr>
            <a:r>
              <a:rPr lang="de-CH" sz="2000" i="0" dirty="0">
                <a:solidFill>
                  <a:schemeClr val="tx1"/>
                </a:solidFill>
              </a:rPr>
              <a:t>Grundlagen und Instrumente</a:t>
            </a:r>
          </a:p>
          <a:p>
            <a:pPr lvl="1" indent="223838">
              <a:buFont typeface="Symbol" panose="05050102010706020507" pitchFamily="18" charset="2"/>
              <a:buChar char="-"/>
              <a:defRPr/>
            </a:pPr>
            <a:r>
              <a:rPr lang="de-CH" sz="1800" i="0" dirty="0">
                <a:solidFill>
                  <a:schemeClr val="tx1"/>
                </a:solidFill>
              </a:rPr>
              <a:t>Empfehlungs- und Antragsformular</a:t>
            </a:r>
          </a:p>
          <a:p>
            <a:pPr lvl="1" indent="223838">
              <a:buFont typeface="Symbol" panose="05050102010706020507" pitchFamily="18" charset="2"/>
              <a:buChar char="-"/>
              <a:defRPr/>
            </a:pPr>
            <a:r>
              <a:rPr lang="de-CH" sz="1800" i="0" dirty="0">
                <a:solidFill>
                  <a:schemeClr val="tx1"/>
                </a:solidFill>
              </a:rPr>
              <a:t>Einschätzungsbogen (für Lehrpersonen und Eltern)</a:t>
            </a:r>
          </a:p>
          <a:p>
            <a:pPr>
              <a:buFont typeface="Symbol" panose="05050102010706020507" pitchFamily="18" charset="2"/>
              <a:buChar char="-"/>
              <a:defRPr/>
            </a:pPr>
            <a:r>
              <a:rPr lang="de-CH" sz="2000" i="0" dirty="0">
                <a:solidFill>
                  <a:schemeClr val="tx1"/>
                </a:solidFill>
              </a:rPr>
              <a:t>Weitere Aspekte des Übertritts</a:t>
            </a:r>
          </a:p>
          <a:p>
            <a:pPr lvl="1" indent="223838">
              <a:buFont typeface="Symbol" panose="05050102010706020507" pitchFamily="18" charset="2"/>
              <a:buChar char="-"/>
              <a:defRPr/>
            </a:pPr>
            <a:r>
              <a:rPr lang="de-CH" sz="1800" i="0" dirty="0">
                <a:solidFill>
                  <a:schemeClr val="tx1"/>
                </a:solidFill>
              </a:rPr>
              <a:t>Abweichungen</a:t>
            </a:r>
          </a:p>
          <a:p>
            <a:pPr lvl="1" indent="223838">
              <a:buFont typeface="Symbol" panose="05050102010706020507" pitchFamily="18" charset="2"/>
              <a:buChar char="-"/>
              <a:defRPr/>
            </a:pPr>
            <a:r>
              <a:rPr lang="de-CH" sz="1800" i="0" dirty="0">
                <a:solidFill>
                  <a:schemeClr val="tx1"/>
                </a:solidFill>
              </a:rPr>
              <a:t>Uneinigkeit / Kontrollprüfung</a:t>
            </a:r>
          </a:p>
          <a:p>
            <a:pPr lvl="1" indent="223838">
              <a:buFont typeface="Symbol" panose="05050102010706020507" pitchFamily="18" charset="2"/>
              <a:buChar char="-"/>
              <a:defRPr/>
            </a:pPr>
            <a:r>
              <a:rPr lang="de-CH" sz="1800" i="0" dirty="0">
                <a:solidFill>
                  <a:schemeClr val="tx1"/>
                </a:solidFill>
              </a:rPr>
              <a:t>Stellenwert des Zeugnisses</a:t>
            </a:r>
          </a:p>
          <a:p>
            <a:pPr lvl="1">
              <a:buFont typeface="Symbol" panose="05050102010706020507" pitchFamily="18" charset="2"/>
              <a:buChar char="-"/>
              <a:defRPr/>
            </a:pPr>
            <a:endParaRPr lang="de-CH" sz="1800" i="0" dirty="0">
              <a:solidFill>
                <a:schemeClr val="tx1"/>
              </a:solidFill>
            </a:endParaRPr>
          </a:p>
          <a:p>
            <a:pPr lvl="1">
              <a:buFont typeface="Symbol" panose="05050102010706020507" pitchFamily="18" charset="2"/>
              <a:buChar char="-"/>
              <a:defRPr/>
            </a:pPr>
            <a:endParaRPr lang="de-CH" sz="1800" dirty="0">
              <a:solidFill>
                <a:schemeClr val="tx1"/>
              </a:solidFill>
            </a:endParaRPr>
          </a:p>
          <a:p>
            <a:pPr>
              <a:buFont typeface="Symbol" panose="05050102010706020507" pitchFamily="18" charset="2"/>
              <a:buChar char="-"/>
              <a:defRPr/>
            </a:pPr>
            <a:endParaRPr lang="de-CH" sz="2000" i="0" dirty="0">
              <a:solidFill>
                <a:schemeClr val="tx1"/>
              </a:solidFill>
            </a:endParaRPr>
          </a:p>
        </p:txBody>
      </p:sp>
      <p:sp>
        <p:nvSpPr>
          <p:cNvPr id="11"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a:t>
            </a:fld>
            <a:endParaRPr lang="de-CH" altLang="de-DE" sz="1100" i="0" dirty="0">
              <a:solidFill>
                <a:schemeClr val="tx1"/>
              </a:solidFill>
              <a:sym typeface="Helvetica" pitchFamily="34" charset="0"/>
            </a:endParaRPr>
          </a:p>
        </p:txBody>
      </p:sp>
      <p:sp>
        <p:nvSpPr>
          <p:cNvPr id="12"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3"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3"/>
          <a:stretch>
            <a:fillRect/>
          </a:stretch>
        </p:blipFill>
        <p:spPr>
          <a:xfrm>
            <a:off x="1603543" y="1910500"/>
            <a:ext cx="6213148" cy="4129187"/>
          </a:xfrm>
          <a:prstGeom prst="rect">
            <a:avLst/>
          </a:prstGeom>
        </p:spPr>
      </p:pic>
      <p:sp>
        <p:nvSpPr>
          <p:cNvPr id="10" name="Rechteck 9"/>
          <p:cNvSpPr>
            <a:spLocks noChangeArrowheads="1"/>
          </p:cNvSpPr>
          <p:nvPr/>
        </p:nvSpPr>
        <p:spPr bwMode="auto">
          <a:xfrm>
            <a:off x="1603543" y="5305647"/>
            <a:ext cx="6213148" cy="899963"/>
          </a:xfrm>
          <a:prstGeom prst="rect">
            <a:avLst/>
          </a:prstGeom>
          <a:solidFill>
            <a:srgbClr val="FF0000">
              <a:alpha val="20000"/>
            </a:srgbClr>
          </a:solidFill>
          <a:ln w="25400" algn="ctr">
            <a:solidFill>
              <a:srgbClr val="FF0000"/>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20</a:t>
            </a:fld>
            <a:endParaRPr lang="de-CH" altLang="de-DE" sz="1100" i="0" dirty="0">
              <a:solidFill>
                <a:schemeClr val="tx1"/>
              </a:solidFill>
              <a:sym typeface="Helvetica" pitchFamily="34" charset="0"/>
            </a:endParaRPr>
          </a:p>
        </p:txBody>
      </p:sp>
      <p:sp>
        <p:nvSpPr>
          <p:cNvPr id="11"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2"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3"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Abweichungen</a:t>
            </a:r>
          </a:p>
        </p:txBody>
      </p:sp>
    </p:spTree>
    <p:extLst>
      <p:ext uri="{BB962C8B-B14F-4D97-AF65-F5344CB8AC3E}">
        <p14:creationId xmlns:p14="http://schemas.microsoft.com/office/powerpoint/2010/main" val="4183402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a:spLocks noGrp="1"/>
          </p:cNvSpPr>
          <p:nvPr>
            <p:ph idx="1"/>
          </p:nvPr>
        </p:nvSpPr>
        <p:spPr>
          <a:xfrm>
            <a:off x="457200" y="1990800"/>
            <a:ext cx="8229600" cy="4124325"/>
          </a:xfrm>
        </p:spPr>
        <p:txBody>
          <a:bodyPr/>
          <a:lstStyle/>
          <a:p>
            <a:pPr marL="630238" indent="-630238"/>
            <a:r>
              <a:rPr lang="de-CH" altLang="de-DE" sz="2000" b="1" dirty="0">
                <a:solidFill>
                  <a:schemeClr val="tx1"/>
                </a:solidFill>
              </a:rPr>
              <a:t>Laufbahnreglement (BGS 413.412) § 20 Spezielle Fälle</a:t>
            </a:r>
            <a:endParaRPr lang="de-CH" altLang="de-DE" sz="2000" i="0" baseline="30000" dirty="0">
              <a:solidFill>
                <a:schemeClr val="tx1"/>
              </a:solidFill>
            </a:endParaRPr>
          </a:p>
          <a:p>
            <a:pPr marL="893763" indent="-893763"/>
            <a:r>
              <a:rPr lang="de-CH" altLang="de-DE" sz="2000" i="0" dirty="0">
                <a:solidFill>
                  <a:schemeClr val="tx1"/>
                </a:solidFill>
              </a:rPr>
              <a:t>Abs. 1	Die </a:t>
            </a:r>
            <a:r>
              <a:rPr lang="de-CH" sz="2000" i="0" kern="1200" dirty="0">
                <a:solidFill>
                  <a:schemeClr val="tx1"/>
                </a:solidFill>
                <a:ea typeface="ヒラギノ角ゴ ProN W3" pitchFamily="-84" charset="-128"/>
              </a:rPr>
              <a:t>Klassenlehrperson kann in speziellen Fällen, insbesondere bei Schulwechsel, Krankheit, schwierigen familiären Verhältnissen oder Fremdsprachigkeit von den Notenwerten für die Sekundarschule E (4,6) und P (5,2) abweichen.</a:t>
            </a:r>
          </a:p>
          <a:p>
            <a:pPr marL="361950" indent="-361950">
              <a:spcAft>
                <a:spcPts val="600"/>
              </a:spcAft>
              <a:buFont typeface="Wingdings" panose="05000000000000000000" pitchFamily="2" charset="2"/>
              <a:buChar char="Ø"/>
              <a:defRPr/>
            </a:pPr>
            <a:r>
              <a:rPr lang="de-CH" sz="2000" i="0" dirty="0">
                <a:solidFill>
                  <a:schemeClr val="tx1"/>
                </a:solidFill>
              </a:rPr>
              <a:t>Der Paragraph gibt Gründe an, weshalb von den Notenwerten abgewichen werden kann. Eine Abweichung ist auch durch «die Gesamteinschätzung der Leistungen und der Leistungsentwicklung»</a:t>
            </a:r>
            <a:r>
              <a:rPr lang="de-DE" sz="2000" i="0" dirty="0">
                <a:solidFill>
                  <a:schemeClr val="tx1"/>
                </a:solidFill>
              </a:rPr>
              <a:t> und </a:t>
            </a:r>
            <a:r>
              <a:rPr lang="de-CH" sz="2000" i="0" dirty="0">
                <a:solidFill>
                  <a:schemeClr val="tx1"/>
                </a:solidFill>
              </a:rPr>
              <a:t>«die Gesamteinschätzung des Arbeits- und Lernverhaltens» nach § 18 denkbar.</a:t>
            </a:r>
            <a:r>
              <a:rPr lang="de-CH" sz="2000" b="1" i="0" dirty="0">
                <a:solidFill>
                  <a:schemeClr val="tx1"/>
                </a:solidFill>
              </a:rPr>
              <a:t> </a:t>
            </a:r>
            <a:endParaRPr lang="de-CH" sz="2000" i="0" dirty="0">
              <a:solidFill>
                <a:schemeClr val="tx1"/>
              </a:solidFill>
            </a:endParaRPr>
          </a:p>
          <a:p>
            <a:pPr marL="361950" indent="-361950">
              <a:spcAft>
                <a:spcPts val="600"/>
              </a:spcAft>
              <a:buFont typeface="Wingdings" panose="05000000000000000000" pitchFamily="2" charset="2"/>
              <a:buChar char="Ø"/>
              <a:defRPr/>
            </a:pPr>
            <a:r>
              <a:rPr lang="de-CH" sz="2000" i="0" kern="1200" dirty="0">
                <a:solidFill>
                  <a:schemeClr val="tx1"/>
                </a:solidFill>
                <a:ea typeface="ヒラギノ角ゴ ProN W3" pitchFamily="-84" charset="-128"/>
              </a:rPr>
              <a:t>Alle speziellen Fälle müssen schriftlich begründet sein.</a:t>
            </a:r>
          </a:p>
          <a:p>
            <a:pPr>
              <a:defRPr/>
            </a:pPr>
            <a:endParaRPr lang="de-CH" dirty="0"/>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21</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Abweichungen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Inhaltsplatzhalter 2"/>
          <p:cNvSpPr>
            <a:spLocks noGrp="1"/>
          </p:cNvSpPr>
          <p:nvPr>
            <p:ph idx="1"/>
          </p:nvPr>
        </p:nvSpPr>
        <p:spPr>
          <a:xfrm>
            <a:off x="457200" y="1990800"/>
            <a:ext cx="8229600" cy="4124325"/>
          </a:xfrm>
        </p:spPr>
        <p:txBody>
          <a:bodyPr/>
          <a:lstStyle/>
          <a:p>
            <a:pPr marL="0" indent="0">
              <a:defRPr/>
            </a:pPr>
            <a:r>
              <a:rPr lang="de-CH" sz="2000" i="0" dirty="0">
                <a:solidFill>
                  <a:schemeClr val="tx1"/>
                </a:solidFill>
              </a:rPr>
              <a:t>Bei Uneinigkeit mit der </a:t>
            </a:r>
            <a:r>
              <a:rPr lang="de-CH" sz="2000" i="0" dirty="0" err="1">
                <a:solidFill>
                  <a:schemeClr val="tx1"/>
                </a:solidFill>
              </a:rPr>
              <a:t>Übertrittsempfehlung</a:t>
            </a:r>
            <a:r>
              <a:rPr lang="de-CH" sz="2000" i="0" dirty="0">
                <a:solidFill>
                  <a:schemeClr val="tx1"/>
                </a:solidFill>
              </a:rPr>
              <a:t> gibt es die Möglichkeit, das Kind zu einer Kontrollprüfung anzumelden. Die Kontrollprüfung kommt nur in Ausnahmen zur Anwendung.</a:t>
            </a:r>
          </a:p>
          <a:p>
            <a:pPr>
              <a:buFont typeface="Symbol" panose="05050102010706020507" pitchFamily="18" charset="2"/>
              <a:buChar char="-"/>
              <a:defRPr/>
            </a:pPr>
            <a:r>
              <a:rPr lang="de-CH" sz="1800" i="0" dirty="0">
                <a:solidFill>
                  <a:schemeClr val="tx1"/>
                </a:solidFill>
              </a:rPr>
              <a:t>Es findet je eine Prüfung in Deutsch und in Mathematik statt.</a:t>
            </a:r>
          </a:p>
          <a:p>
            <a:pPr>
              <a:buFont typeface="Symbol" panose="05050102010706020507" pitchFamily="18" charset="2"/>
              <a:buChar char="-"/>
              <a:defRPr/>
            </a:pPr>
            <a:r>
              <a:rPr lang="de-CH" altLang="de-DE" sz="1800" i="0" dirty="0">
                <a:solidFill>
                  <a:schemeClr val="tx1"/>
                </a:solidFill>
              </a:rPr>
              <a:t>Keine «Aufnahmeprüfung»: Die Kontrollprüfung kommt nur dann zur Anwendung, wenn die Eltern mit der Empfehlung nicht einverstanden sind.</a:t>
            </a:r>
            <a:endParaRPr lang="de-CH" sz="1800" i="0" dirty="0">
              <a:solidFill>
                <a:schemeClr val="tx1"/>
              </a:solidFill>
            </a:endParaRPr>
          </a:p>
          <a:p>
            <a:pPr>
              <a:buFont typeface="Symbol" panose="05050102010706020507" pitchFamily="18" charset="2"/>
              <a:buChar char="-"/>
              <a:defRPr/>
            </a:pPr>
            <a:r>
              <a:rPr lang="de-CH" sz="1800" i="0" dirty="0">
                <a:solidFill>
                  <a:schemeClr val="tx1"/>
                </a:solidFill>
              </a:rPr>
              <a:t>Die Kontrollprüfung findet vor den Frühlingsferien statt.</a:t>
            </a:r>
          </a:p>
          <a:p>
            <a:pPr marL="542925" lvl="1" indent="-180975">
              <a:buFont typeface="Symbol" panose="05050102010706020507" pitchFamily="18" charset="2"/>
              <a:buChar char="-"/>
              <a:defRPr/>
            </a:pPr>
            <a:r>
              <a:rPr lang="de-CH" sz="1800" i="0" dirty="0">
                <a:solidFill>
                  <a:schemeClr val="tx1"/>
                </a:solidFill>
              </a:rPr>
              <a:t>Terminlich knapp, weil damit «teaching to the test» vermieden wird.</a:t>
            </a:r>
          </a:p>
          <a:p>
            <a:pPr marL="355600" lvl="1" indent="-355600">
              <a:buFont typeface="Symbol" panose="05050102010706020507" pitchFamily="18" charset="2"/>
              <a:buChar char="-"/>
              <a:defRPr/>
            </a:pPr>
            <a:r>
              <a:rPr lang="de-CH" sz="1800" i="0" dirty="0">
                <a:solidFill>
                  <a:schemeClr val="tx1"/>
                </a:solidFill>
              </a:rPr>
              <a:t>Lernziele werden durch den Referenzrahmen transparent gemacht und richten sich nach dem Stand der Primarschule.</a:t>
            </a:r>
          </a:p>
          <a:p>
            <a:pPr marL="355600" lvl="1" indent="-355600">
              <a:buFont typeface="Symbol" panose="05050102010706020507" pitchFamily="18" charset="2"/>
              <a:buChar char="-"/>
              <a:defRPr/>
            </a:pPr>
            <a:r>
              <a:rPr lang="de-CH" sz="1800" i="0" dirty="0">
                <a:solidFill>
                  <a:schemeClr val="tx1"/>
                </a:solidFill>
              </a:rPr>
              <a:t>Der Kanton ist zuständig für die Planung und Durchführung.</a:t>
            </a:r>
            <a:endParaRPr lang="de-CH" sz="1800" i="0" dirty="0"/>
          </a:p>
        </p:txBody>
      </p:sp>
      <p:sp>
        <p:nvSpPr>
          <p:cNvPr id="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22</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2"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Uneinigkeitsverfahren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a:spLocks noGrp="1"/>
          </p:cNvSpPr>
          <p:nvPr>
            <p:ph idx="1"/>
          </p:nvPr>
        </p:nvSpPr>
        <p:spPr>
          <a:xfrm>
            <a:off x="457200" y="1990800"/>
            <a:ext cx="8229600" cy="4124325"/>
          </a:xfrm>
        </p:spPr>
        <p:txBody>
          <a:bodyPr/>
          <a:lstStyle/>
          <a:p>
            <a:pPr>
              <a:buFont typeface="Symbol" panose="05050102010706020507" pitchFamily="18" charset="2"/>
              <a:buChar char="-"/>
              <a:defRPr/>
            </a:pPr>
            <a:r>
              <a:rPr lang="de-CH" sz="2000" i="0" dirty="0">
                <a:solidFill>
                  <a:schemeClr val="tx1"/>
                </a:solidFill>
              </a:rPr>
              <a:t>Das Zeugnis hat ein bilanzierende Funktion: Damit wird eigentlich ein Rückblick vorgenommen; Stärken und Schwächen werden festgestellt und damit die Entwicklung für das nächste Schuljahr aufgezeigt.</a:t>
            </a:r>
          </a:p>
          <a:p>
            <a:pPr>
              <a:buFont typeface="Symbol" panose="05050102010706020507" pitchFamily="18" charset="2"/>
              <a:buChar char="-"/>
              <a:defRPr/>
            </a:pPr>
            <a:r>
              <a:rPr lang="de-CH" sz="2000" i="0" dirty="0">
                <a:solidFill>
                  <a:schemeClr val="tx1"/>
                </a:solidFill>
              </a:rPr>
              <a:t>Das Übertrittsverfahren hat eine prognostische Funktion: Damit wird ein Vorausblick vorgenommen. Man versucht die Eignung für ein bestimmtes Profil aufzuzeigen. </a:t>
            </a:r>
          </a:p>
          <a:p>
            <a:pPr>
              <a:buFont typeface="Symbol" panose="05050102010706020507" pitchFamily="18" charset="2"/>
              <a:buChar char="-"/>
              <a:defRPr/>
            </a:pPr>
            <a:r>
              <a:rPr lang="de-CH" sz="2000" i="0" dirty="0">
                <a:solidFill>
                  <a:schemeClr val="tx1"/>
                </a:solidFill>
              </a:rPr>
              <a:t>Es ändert also die Perspektive auf die Leistung:</a:t>
            </a:r>
          </a:p>
          <a:p>
            <a:pPr marL="0" indent="0">
              <a:defRPr/>
            </a:pPr>
            <a:r>
              <a:rPr lang="de-DE" sz="2000" i="0" dirty="0">
                <a:solidFill>
                  <a:schemeClr val="tx1"/>
                </a:solidFill>
              </a:rPr>
              <a:t>	Beim Zeugnis wird zurück geschaut.</a:t>
            </a:r>
          </a:p>
          <a:p>
            <a:pPr marL="0" indent="0">
              <a:defRPr/>
            </a:pPr>
            <a:r>
              <a:rPr lang="de-DE" sz="2000" i="0" dirty="0">
                <a:solidFill>
                  <a:schemeClr val="tx1"/>
                </a:solidFill>
              </a:rPr>
              <a:t>	Beim Übertritt wird nach vorne geschaut.</a:t>
            </a:r>
            <a:endParaRPr lang="de-CH" sz="2000" i="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23</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Stellenwert des Zeugnisses</a:t>
            </a:r>
          </a:p>
        </p:txBody>
      </p:sp>
    </p:spTree>
    <p:extLst>
      <p:ext uri="{BB962C8B-B14F-4D97-AF65-F5344CB8AC3E}">
        <p14:creationId xmlns:p14="http://schemas.microsoft.com/office/powerpoint/2010/main" val="109216102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7"/>
          <p:cNvSpPr>
            <a:spLocks noGrp="1"/>
          </p:cNvSpPr>
          <p:nvPr>
            <p:ph sz="quarter" idx="4294967295"/>
          </p:nvPr>
        </p:nvSpPr>
        <p:spPr>
          <a:xfrm>
            <a:off x="457200" y="1990800"/>
            <a:ext cx="8218488" cy="3951287"/>
          </a:xfrm>
        </p:spPr>
        <p:txBody>
          <a:bodyPr/>
          <a:lstStyle/>
          <a:p>
            <a:pPr marL="361950" indent="-361950" algn="l">
              <a:spcBef>
                <a:spcPts val="1200"/>
              </a:spcBef>
              <a:spcAft>
                <a:spcPts val="600"/>
              </a:spcAft>
              <a:buFont typeface="Symbol" pitchFamily="18" charset="2"/>
              <a:buChar char="-"/>
              <a:defRPr/>
            </a:pPr>
            <a:r>
              <a:rPr lang="de-CH" altLang="de-DE" sz="2000" i="0" dirty="0">
                <a:solidFill>
                  <a:schemeClr val="bg2"/>
                </a:solidFill>
              </a:rPr>
              <a:t>Das Verfahren funktioniert über die Empfehlung der Klassenlehrperson. Sie ist Expertin für die Passung in die </a:t>
            </a:r>
            <a:r>
              <a:rPr lang="de-CH" altLang="de-DE" sz="2000" i="0" kern="1200" dirty="0">
                <a:solidFill>
                  <a:schemeClr val="bg2"/>
                </a:solidFill>
              </a:rPr>
              <a:t>Sekundarschule</a:t>
            </a:r>
            <a:r>
              <a:rPr lang="de-CH" altLang="de-DE" sz="2000" i="0" dirty="0">
                <a:solidFill>
                  <a:schemeClr val="bg2"/>
                </a:solidFill>
              </a:rPr>
              <a:t>.</a:t>
            </a:r>
          </a:p>
          <a:p>
            <a:pPr marL="361950" indent="-361950" algn="l">
              <a:spcBef>
                <a:spcPts val="1200"/>
              </a:spcBef>
              <a:spcAft>
                <a:spcPts val="600"/>
              </a:spcAft>
              <a:buFont typeface="Symbol" pitchFamily="18" charset="2"/>
              <a:buChar char="-"/>
              <a:defRPr/>
            </a:pPr>
            <a:r>
              <a:rPr lang="de-CH" altLang="de-DE" sz="2000" i="0" dirty="0">
                <a:solidFill>
                  <a:schemeClr val="bg2"/>
                </a:solidFill>
              </a:rPr>
              <a:t>Erweiterte Beurteilungskriterien ermöglichen einen ganzheitlichen Zugang zum Schüler bzw. zur Schülerin auch beim Übertritt in die Sekundarschule.</a:t>
            </a:r>
          </a:p>
          <a:p>
            <a:pPr marL="361950" indent="-361950" algn="l">
              <a:spcBef>
                <a:spcPts val="1200"/>
              </a:spcBef>
              <a:spcAft>
                <a:spcPts val="600"/>
              </a:spcAft>
              <a:buFont typeface="Symbol" pitchFamily="18" charset="2"/>
              <a:buChar char="-"/>
              <a:defRPr/>
            </a:pPr>
            <a:r>
              <a:rPr lang="de-CH" altLang="de-DE" sz="2000" i="0" dirty="0">
                <a:solidFill>
                  <a:schemeClr val="bg2"/>
                </a:solidFill>
              </a:rPr>
              <a:t>Erziehungsberechtigte haben die Möglichkeit, sich funktional in den Prozess einzubinden und ihr Kind beim Übertritt zu unterstützen.</a:t>
            </a:r>
          </a:p>
          <a:p>
            <a:pPr marL="177800" indent="-177800" algn="l">
              <a:spcBef>
                <a:spcPts val="1200"/>
              </a:spcBef>
              <a:spcAft>
                <a:spcPts val="600"/>
              </a:spcAft>
              <a:buFont typeface="Symbol" pitchFamily="18" charset="2"/>
              <a:buChar char="-"/>
              <a:defRPr/>
            </a:pPr>
            <a:endParaRPr lang="de-CH" altLang="de-DE" sz="2000" i="0" dirty="0">
              <a:solidFill>
                <a:schemeClr val="bg2"/>
              </a:solidFill>
            </a:endParaRPr>
          </a:p>
        </p:txBody>
      </p:sp>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24</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Fazit</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25</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Ihre Anliegen und Fragen</a:t>
            </a:r>
          </a:p>
        </p:txBody>
      </p:sp>
    </p:spTree>
    <p:extLst>
      <p:ext uri="{BB962C8B-B14F-4D97-AF65-F5344CB8AC3E}">
        <p14:creationId xmlns:p14="http://schemas.microsoft.com/office/powerpoint/2010/main" val="352393524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6"/>
            <a:ext cx="7999413" cy="684988"/>
          </a:xfrm>
        </p:spPr>
        <p:txBody>
          <a:bodyPr/>
          <a:lstStyle/>
          <a:p>
            <a:pPr algn="l">
              <a:defRPr/>
            </a:pPr>
            <a:r>
              <a:rPr lang="de-CH" dirty="0"/>
              <a:t>Grundsätzliches Verständnis</a:t>
            </a:r>
          </a:p>
        </p:txBody>
      </p:sp>
      <p:sp>
        <p:nvSpPr>
          <p:cNvPr id="4" name="Inhaltsplatzhalter 3"/>
          <p:cNvSpPr>
            <a:spLocks noGrp="1"/>
          </p:cNvSpPr>
          <p:nvPr>
            <p:ph idx="1"/>
          </p:nvPr>
        </p:nvSpPr>
        <p:spPr>
          <a:xfrm>
            <a:off x="457200" y="1989138"/>
            <a:ext cx="8223250" cy="4032250"/>
          </a:xfrm>
        </p:spPr>
        <p:txBody>
          <a:bodyPr/>
          <a:lstStyle/>
          <a:p>
            <a:pPr marL="273050" lvl="1" indent="-273050">
              <a:buFont typeface="Symbol" panose="05050102010706020507" pitchFamily="18" charset="2"/>
              <a:buChar char="-"/>
              <a:defRPr/>
            </a:pPr>
            <a:r>
              <a:rPr lang="de-CH" sz="2000" i="0" dirty="0">
                <a:solidFill>
                  <a:schemeClr val="tx1"/>
                </a:solidFill>
              </a:rPr>
              <a:t>Der Übertritt von der Primarschule in die Sekundarschule ist im Kanton Solothurn als Empfehlungsverfahren ausgestaltet. </a:t>
            </a:r>
          </a:p>
          <a:p>
            <a:pPr marL="273050" lvl="1" indent="-273050">
              <a:buFont typeface="Symbol" panose="05050102010706020507" pitchFamily="18" charset="2"/>
              <a:buChar char="-"/>
              <a:defRPr/>
            </a:pPr>
            <a:r>
              <a:rPr lang="de-CH" sz="2000" i="0" dirty="0">
                <a:solidFill>
                  <a:schemeClr val="tx1"/>
                </a:solidFill>
              </a:rPr>
              <a:t>Für den Übertritt zuständig ist die Klassenlehrperson der Schülerinnen und Schüler. Die Lehrperson empfiehlt ein bestimmtes Anforderungsniveau der Sek I anhand festgelegter Kriterien.</a:t>
            </a:r>
          </a:p>
          <a:p>
            <a:pPr marL="273050" lvl="1" indent="-273050">
              <a:buFont typeface="Symbol" panose="05050102010706020507" pitchFamily="18" charset="2"/>
              <a:buChar char="-"/>
              <a:defRPr/>
            </a:pPr>
            <a:r>
              <a:rPr lang="de-CH" sz="2000" i="0" dirty="0">
                <a:solidFill>
                  <a:schemeClr val="tx1"/>
                </a:solidFill>
              </a:rPr>
              <a:t>Die Lehrpersonen entwickeln ihre Empfehlung mit Weitsicht und im Austausch mit den Schülerinnen und Schülern und ihren Eltern.</a:t>
            </a:r>
          </a:p>
          <a:p>
            <a:pPr marL="0" indent="0">
              <a:defRPr/>
            </a:pPr>
            <a:endParaRPr lang="de-CH" sz="200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3</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extLst>
      <p:ext uri="{BB962C8B-B14F-4D97-AF65-F5344CB8AC3E}">
        <p14:creationId xmlns:p14="http://schemas.microsoft.com/office/powerpoint/2010/main" val="284607538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6"/>
            <a:ext cx="7999413" cy="684988"/>
          </a:xfrm>
        </p:spPr>
        <p:txBody>
          <a:bodyPr/>
          <a:lstStyle/>
          <a:p>
            <a:pPr algn="l">
              <a:defRPr/>
            </a:pPr>
            <a:r>
              <a:rPr lang="de-CH" dirty="0"/>
              <a:t>Eckwerte des Verfahrens</a:t>
            </a:r>
          </a:p>
        </p:txBody>
      </p:sp>
      <p:sp>
        <p:nvSpPr>
          <p:cNvPr id="4" name="Inhaltsplatzhalter 3"/>
          <p:cNvSpPr>
            <a:spLocks noGrp="1"/>
          </p:cNvSpPr>
          <p:nvPr>
            <p:ph idx="1"/>
          </p:nvPr>
        </p:nvSpPr>
        <p:spPr>
          <a:xfrm>
            <a:off x="457200" y="1989138"/>
            <a:ext cx="8223250" cy="4032250"/>
          </a:xfrm>
        </p:spPr>
        <p:txBody>
          <a:bodyPr/>
          <a:lstStyle/>
          <a:p>
            <a:pPr marL="273050" indent="-273050">
              <a:buFont typeface="Symbol" panose="05050102010706020507" pitchFamily="18" charset="2"/>
              <a:buChar char="-"/>
              <a:defRPr/>
            </a:pPr>
            <a:r>
              <a:rPr lang="de-CH" sz="2000" i="0" dirty="0">
                <a:solidFill>
                  <a:schemeClr val="tx1"/>
                </a:solidFill>
              </a:rPr>
              <a:t>Der Übertritt wird regional im Sekundarschulkreis koordiniert.</a:t>
            </a:r>
          </a:p>
          <a:p>
            <a:pPr marL="273050" lvl="1" indent="-273050">
              <a:buFont typeface="Symbol" panose="05050102010706020507" pitchFamily="18" charset="2"/>
              <a:buChar char="-"/>
              <a:defRPr/>
            </a:pPr>
            <a:r>
              <a:rPr lang="de-CH" sz="2000" i="0" dirty="0">
                <a:solidFill>
                  <a:schemeClr val="tx1"/>
                </a:solidFill>
              </a:rPr>
              <a:t>Die Eltern und Schülerinnen und Schüler werden in das Verfahren miteinbezogen. </a:t>
            </a:r>
          </a:p>
          <a:p>
            <a:pPr marL="273050" indent="-273050">
              <a:buFont typeface="Symbol" panose="05050102010706020507" pitchFamily="18" charset="2"/>
              <a:buChar char="-"/>
              <a:defRPr/>
            </a:pPr>
            <a:r>
              <a:rPr lang="de-CH" sz="2000" i="0" dirty="0">
                <a:solidFill>
                  <a:schemeClr val="tx1"/>
                </a:solidFill>
              </a:rPr>
              <a:t>Die Empfehlung der Lehrperson folgt kantonal einheitlichen Kriterien.</a:t>
            </a:r>
          </a:p>
          <a:p>
            <a:pPr marL="273050" indent="-273050">
              <a:buFont typeface="Symbol" panose="05050102010706020507" pitchFamily="18" charset="2"/>
              <a:buChar char="-"/>
              <a:defRPr/>
            </a:pPr>
            <a:r>
              <a:rPr lang="de-CH" sz="2000" i="0" dirty="0">
                <a:solidFill>
                  <a:schemeClr val="tx1"/>
                </a:solidFill>
              </a:rPr>
              <a:t>Bei Uneinigkeit kann durch die Kontrollprüfung eine Aussensicht Klärung bieten. </a:t>
            </a:r>
          </a:p>
          <a:p>
            <a:pPr marL="536575" lvl="1" indent="-174625">
              <a:buFont typeface="Symbol" panose="05050102010706020507" pitchFamily="18" charset="2"/>
              <a:buChar char="-"/>
              <a:defRPr/>
            </a:pPr>
            <a:endParaRPr lang="de-CH" sz="1800" dirty="0">
              <a:solidFill>
                <a:schemeClr val="tx1"/>
              </a:solidFill>
            </a:endParaRPr>
          </a:p>
          <a:p>
            <a:pPr marL="0" indent="0">
              <a:defRPr/>
            </a:pPr>
            <a:endParaRPr lang="de-CH" sz="200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4</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0" y="0"/>
            <a:ext cx="9144000" cy="6775704"/>
          </a:xfrm>
          <a:prstGeom prst="rect">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pic>
        <p:nvPicPr>
          <p:cNvPr id="4" name="Grafik 3"/>
          <p:cNvPicPr>
            <a:picLocks noChangeAspect="1"/>
          </p:cNvPicPr>
          <p:nvPr/>
        </p:nvPicPr>
        <p:blipFill>
          <a:blip r:embed="rId3"/>
          <a:stretch>
            <a:fillRect/>
          </a:stretch>
        </p:blipFill>
        <p:spPr>
          <a:xfrm>
            <a:off x="2181437" y="26304"/>
            <a:ext cx="4781125" cy="6831696"/>
          </a:xfrm>
          <a:prstGeom prst="rect">
            <a:avLst/>
          </a:prstGeom>
        </p:spPr>
      </p:pic>
    </p:spTree>
    <p:extLst>
      <p:ext uri="{BB962C8B-B14F-4D97-AF65-F5344CB8AC3E}">
        <p14:creationId xmlns:p14="http://schemas.microsoft.com/office/powerpoint/2010/main" val="200359488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658273" y="-95"/>
            <a:ext cx="8485727" cy="6858095"/>
          </a:xfrm>
          <a:prstGeom prst="rect">
            <a:avLst/>
          </a:prstGeom>
        </p:spPr>
      </p:pic>
      <p:sp>
        <p:nvSpPr>
          <p:cNvPr id="2" name="Rechteck 1"/>
          <p:cNvSpPr/>
          <p:nvPr/>
        </p:nvSpPr>
        <p:spPr bwMode="auto">
          <a:xfrm>
            <a:off x="521208" y="0"/>
            <a:ext cx="2807208" cy="6958013"/>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18167607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i="0" dirty="0">
                <a:solidFill>
                  <a:schemeClr val="tx1"/>
                </a:solidFill>
                <a:latin typeface="Helvetica" pitchFamily="34" charset="0"/>
                <a:ea typeface="ヒラギノ角ゴ ProN W3" pitchFamily="-84" charset="-128"/>
                <a:sym typeface="Helvetica" pitchFamily="34" charset="0"/>
              </a:rPr>
              <a:t>August 2019</a:t>
            </a:r>
          </a:p>
        </p:txBody>
      </p:sp>
      <p:pic>
        <p:nvPicPr>
          <p:cNvPr id="2" name="Grafik 1"/>
          <p:cNvPicPr>
            <a:picLocks noChangeAspect="1"/>
          </p:cNvPicPr>
          <p:nvPr/>
        </p:nvPicPr>
        <p:blipFill>
          <a:blip r:embed="rId3"/>
          <a:stretch>
            <a:fillRect/>
          </a:stretch>
        </p:blipFill>
        <p:spPr>
          <a:xfrm>
            <a:off x="658273" y="678085"/>
            <a:ext cx="8485727" cy="6179915"/>
          </a:xfrm>
          <a:prstGeom prst="rect">
            <a:avLst/>
          </a:prstGeom>
        </p:spPr>
      </p:pic>
      <p:sp>
        <p:nvSpPr>
          <p:cNvPr id="6" name="Rechteck 5"/>
          <p:cNvSpPr/>
          <p:nvPr/>
        </p:nvSpPr>
        <p:spPr bwMode="auto">
          <a:xfrm>
            <a:off x="521208" y="1"/>
            <a:ext cx="2807208" cy="6922008"/>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1430577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44779"/>
            <a:ext cx="8458643" cy="564781"/>
          </a:xfrm>
        </p:spPr>
        <p:txBody>
          <a:bodyPr/>
          <a:lstStyle/>
          <a:p>
            <a:pPr algn="l">
              <a:defRPr/>
            </a:pPr>
            <a:r>
              <a:rPr lang="de-CH" dirty="0"/>
              <a:t>Grundlagen</a:t>
            </a:r>
          </a:p>
        </p:txBody>
      </p:sp>
      <p:sp>
        <p:nvSpPr>
          <p:cNvPr id="4" name="Inhaltsplatzhalter 2"/>
          <p:cNvSpPr>
            <a:spLocks noGrp="1"/>
          </p:cNvSpPr>
          <p:nvPr>
            <p:ph idx="1"/>
          </p:nvPr>
        </p:nvSpPr>
        <p:spPr>
          <a:xfrm>
            <a:off x="457200" y="1283335"/>
            <a:ext cx="8229600" cy="4176713"/>
          </a:xfrm>
        </p:spPr>
        <p:txBody>
          <a:bodyPr/>
          <a:lstStyle/>
          <a:p>
            <a:r>
              <a:rPr lang="de-CH" altLang="de-DE" sz="1700" b="1" dirty="0">
                <a:solidFill>
                  <a:schemeClr val="tx1"/>
                </a:solidFill>
              </a:rPr>
              <a:t>Laufbahnreglement (BGS 413.412) § 18 Empfehlungsgrundlagen</a:t>
            </a:r>
          </a:p>
          <a:p>
            <a:pPr marL="712788" indent="-712788"/>
            <a:r>
              <a:rPr lang="de-CH" altLang="de-DE" sz="1700" i="0" dirty="0">
                <a:solidFill>
                  <a:schemeClr val="tx1"/>
                </a:solidFill>
              </a:rPr>
              <a:t>Abs.1 Grundlagen für die Zuteilungsempfehlung in ein bestimmtes Anforderungsniveau bilden:</a:t>
            </a:r>
          </a:p>
          <a:p>
            <a:pPr marL="1055688">
              <a:buAutoNum type="alphaLcParenR"/>
            </a:pPr>
            <a:r>
              <a:rPr lang="de-CH" altLang="de-DE" sz="1700" b="1" i="0" dirty="0">
                <a:solidFill>
                  <a:schemeClr val="tx1"/>
                </a:solidFill>
              </a:rPr>
              <a:t>die Beurteilung der fachlichen Leistungen</a:t>
            </a:r>
            <a:r>
              <a:rPr lang="de-CH" altLang="de-DE" sz="1700" i="0" dirty="0">
                <a:solidFill>
                  <a:schemeClr val="tx1"/>
                </a:solidFill>
              </a:rPr>
              <a:t>: </a:t>
            </a:r>
          </a:p>
          <a:p>
            <a:pPr marL="712788" indent="0"/>
            <a:r>
              <a:rPr lang="de-CH" altLang="de-DE" sz="1700" i="0" dirty="0">
                <a:solidFill>
                  <a:schemeClr val="tx1"/>
                </a:solidFill>
              </a:rPr>
              <a:t>der ungerundete Notendurchschnitt aus den Fächern Deutsche Sprache, Mathematik und Natur, Mensch, Gesellschaft (in Zehntelsnoten ausgedrückt) in der sechsten Klasse der Primarschule im Zeitraum von August bis Ende der 10. Kalenderwoche;</a:t>
            </a:r>
          </a:p>
          <a:p>
            <a:pPr marL="989013" indent="-276225"/>
            <a:r>
              <a:rPr lang="de-CH" altLang="de-DE" sz="1700" i="0" dirty="0">
                <a:solidFill>
                  <a:schemeClr val="tx1"/>
                </a:solidFill>
              </a:rPr>
              <a:t>b)	Die Gesamteinschätzung der </a:t>
            </a:r>
            <a:r>
              <a:rPr lang="de-CH" altLang="de-DE" sz="1700" b="1" i="0" dirty="0">
                <a:solidFill>
                  <a:schemeClr val="tx1"/>
                </a:solidFill>
              </a:rPr>
              <a:t>Leistungen und der Leistungsentwicklung in allen Fächern</a:t>
            </a:r>
            <a:r>
              <a:rPr lang="de-CH" altLang="de-DE" sz="1700" i="0" dirty="0">
                <a:solidFill>
                  <a:schemeClr val="tx1"/>
                </a:solidFill>
              </a:rPr>
              <a:t>;</a:t>
            </a:r>
          </a:p>
          <a:p>
            <a:pPr marL="989013" indent="-276225"/>
            <a:r>
              <a:rPr lang="de-CH" altLang="de-DE" sz="1700" i="0" dirty="0">
                <a:solidFill>
                  <a:schemeClr val="tx1"/>
                </a:solidFill>
              </a:rPr>
              <a:t>c) Die Gesamteinschätzung des </a:t>
            </a:r>
            <a:r>
              <a:rPr lang="de-CH" altLang="de-DE" sz="1700" b="1" i="0" dirty="0">
                <a:solidFill>
                  <a:schemeClr val="tx1"/>
                </a:solidFill>
              </a:rPr>
              <a:t>Arbeits- und Lernverhaltens be-zogen auf die Profile der Anforderungsniveaus B, E und P</a:t>
            </a:r>
            <a:r>
              <a:rPr lang="de-CH" altLang="de-DE" sz="1700" i="0" dirty="0">
                <a:solidFill>
                  <a:schemeClr val="tx1"/>
                </a:solidFill>
              </a:rPr>
              <a:t>.</a:t>
            </a:r>
          </a:p>
          <a:p>
            <a:pPr marL="712788" indent="-712788"/>
            <a:r>
              <a:rPr lang="de-CH" altLang="de-DE" sz="1700" i="0" dirty="0">
                <a:solidFill>
                  <a:schemeClr val="tx1"/>
                </a:solidFill>
              </a:rPr>
              <a:t>Abs.2 Die Klassenlehrperson hält die Zuteilungsempfehlung im Antragsformular fest.</a:t>
            </a:r>
          </a:p>
        </p:txBody>
      </p:sp>
      <p:sp>
        <p:nvSpPr>
          <p:cNvPr id="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8</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8800"/>
            <a:ext cx="9154858" cy="863600"/>
          </a:xfrm>
        </p:spPr>
        <p:txBody>
          <a:bodyPr/>
          <a:lstStyle/>
          <a:p>
            <a:pPr algn="l">
              <a:defRPr/>
            </a:pPr>
            <a:r>
              <a:rPr lang="de-CH" dirty="0"/>
              <a:t>Grundlagen</a:t>
            </a:r>
          </a:p>
        </p:txBody>
      </p:sp>
      <p:sp>
        <p:nvSpPr>
          <p:cNvPr id="3" name="Gefaltete Ecke 2"/>
          <p:cNvSpPr/>
          <p:nvPr/>
        </p:nvSpPr>
        <p:spPr bwMode="auto">
          <a:xfrm rot="10800000">
            <a:off x="1181905"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5" name="Textfeld 4"/>
          <p:cNvSpPr txBox="1">
            <a:spLocks noChangeArrowheads="1"/>
          </p:cNvSpPr>
          <p:nvPr/>
        </p:nvSpPr>
        <p:spPr bwMode="auto">
          <a:xfrm>
            <a:off x="1162862"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8" name="Gefaltete Ecke 7"/>
          <p:cNvSpPr/>
          <p:nvPr/>
        </p:nvSpPr>
        <p:spPr bwMode="auto">
          <a:xfrm rot="10800000">
            <a:off x="3366623"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9" name="Textfeld 8"/>
          <p:cNvSpPr txBox="1">
            <a:spLocks noChangeArrowheads="1"/>
          </p:cNvSpPr>
          <p:nvPr/>
        </p:nvSpPr>
        <p:spPr bwMode="auto">
          <a:xfrm>
            <a:off x="3383763"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0" name="Gefaltete Ecke 9"/>
          <p:cNvSpPr/>
          <p:nvPr/>
        </p:nvSpPr>
        <p:spPr bwMode="auto">
          <a:xfrm rot="10800000">
            <a:off x="556658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11" name="Textfeld 10"/>
          <p:cNvSpPr txBox="1">
            <a:spLocks noChangeArrowheads="1"/>
          </p:cNvSpPr>
          <p:nvPr/>
        </p:nvSpPr>
        <p:spPr bwMode="auto">
          <a:xfrm>
            <a:off x="5585621"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8" name="Textfeld 17"/>
          <p:cNvSpPr txBox="1">
            <a:spLocks noChangeArrowheads="1"/>
          </p:cNvSpPr>
          <p:nvPr/>
        </p:nvSpPr>
        <p:spPr bwMode="auto">
          <a:xfrm>
            <a:off x="1160461" y="4100533"/>
            <a:ext cx="214193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Bilanzierend:</a:t>
            </a:r>
          </a:p>
          <a:p>
            <a:pPr eaLnBrk="1" hangingPunct="1">
              <a:spcBef>
                <a:spcPct val="0"/>
              </a:spcBef>
            </a:pPr>
            <a:r>
              <a:rPr lang="de-CH" altLang="de-DE" sz="1200" i="0" dirty="0">
                <a:solidFill>
                  <a:schemeClr val="tx1"/>
                </a:solidFill>
                <a:sym typeface="Helvetica" pitchFamily="34" charset="0"/>
              </a:rPr>
              <a:t>Wo steht der Schüler /  die Schülerin?</a:t>
            </a:r>
          </a:p>
        </p:txBody>
      </p:sp>
      <p:sp>
        <p:nvSpPr>
          <p:cNvPr id="21" name="Textfeld 20"/>
          <p:cNvSpPr txBox="1">
            <a:spLocks noChangeArrowheads="1"/>
          </p:cNvSpPr>
          <p:nvPr/>
        </p:nvSpPr>
        <p:spPr bwMode="auto">
          <a:xfrm>
            <a:off x="3290888" y="4122758"/>
            <a:ext cx="20875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Formativ:</a:t>
            </a:r>
          </a:p>
          <a:p>
            <a:pPr eaLnBrk="1" hangingPunct="1">
              <a:spcBef>
                <a:spcPct val="0"/>
              </a:spcBef>
            </a:pPr>
            <a:r>
              <a:rPr lang="de-CH" altLang="de-DE" sz="1200" i="0" dirty="0">
                <a:solidFill>
                  <a:schemeClr val="tx1"/>
                </a:solidFill>
                <a:sym typeface="Helvetica" pitchFamily="34" charset="0"/>
              </a:rPr>
              <a:t>Wie entwickeln sich die Leistungen des Schülers / der Schülerin. Was sind die Potentiale?</a:t>
            </a:r>
          </a:p>
        </p:txBody>
      </p:sp>
      <p:sp>
        <p:nvSpPr>
          <p:cNvPr id="23" name="Textfeld 22"/>
          <p:cNvSpPr txBox="1">
            <a:spLocks noChangeArrowheads="1"/>
          </p:cNvSpPr>
          <p:nvPr/>
        </p:nvSpPr>
        <p:spPr bwMode="auto">
          <a:xfrm>
            <a:off x="5530850" y="4122758"/>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Prognose:</a:t>
            </a:r>
          </a:p>
          <a:p>
            <a:pPr eaLnBrk="1" hangingPunct="1">
              <a:spcBef>
                <a:spcPct val="0"/>
              </a:spcBef>
            </a:pPr>
            <a:r>
              <a:rPr lang="de-CH" altLang="de-DE" sz="1200" i="0" dirty="0">
                <a:solidFill>
                  <a:schemeClr val="tx1"/>
                </a:solidFill>
                <a:sym typeface="Helvetica" pitchFamily="34" charset="0"/>
              </a:rPr>
              <a:t>Was wird eine gute Passung in der Sek I sein?</a:t>
            </a:r>
          </a:p>
        </p:txBody>
      </p:sp>
      <p:sp>
        <p:nvSpPr>
          <p:cNvPr id="22" name="Rechteck 21"/>
          <p:cNvSpPr/>
          <p:nvPr/>
        </p:nvSpPr>
        <p:spPr>
          <a:xfrm>
            <a:off x="1699825" y="5154744"/>
            <a:ext cx="1063205" cy="923330"/>
          </a:xfrm>
          <a:prstGeom prst="rect">
            <a:avLst/>
          </a:prstGeom>
        </p:spPr>
        <p:txBody>
          <a:bodyPr wrap="square">
            <a:spAutoFit/>
          </a:bodyPr>
          <a:lstStyle/>
          <a:p>
            <a:r>
              <a:rPr lang="de-CH" sz="5400" dirty="0"/>
              <a:t>📍</a:t>
            </a:r>
          </a:p>
        </p:txBody>
      </p:sp>
      <p:sp>
        <p:nvSpPr>
          <p:cNvPr id="4" name="Rechteck 3"/>
          <p:cNvSpPr/>
          <p:nvPr/>
        </p:nvSpPr>
        <p:spPr>
          <a:xfrm>
            <a:off x="3894372" y="5160225"/>
            <a:ext cx="877163" cy="923330"/>
          </a:xfrm>
          <a:prstGeom prst="rect">
            <a:avLst/>
          </a:prstGeom>
        </p:spPr>
        <p:txBody>
          <a:bodyPr wrap="none">
            <a:spAutoFit/>
          </a:bodyPr>
          <a:lstStyle/>
          <a:p>
            <a:r>
              <a:rPr lang="de-CH" sz="5400" dirty="0"/>
              <a:t>📈</a:t>
            </a:r>
          </a:p>
        </p:txBody>
      </p:sp>
      <p:sp>
        <p:nvSpPr>
          <p:cNvPr id="6" name="Rechteck 5"/>
          <p:cNvSpPr/>
          <p:nvPr/>
        </p:nvSpPr>
        <p:spPr>
          <a:xfrm>
            <a:off x="6136843" y="5154744"/>
            <a:ext cx="877163" cy="923330"/>
          </a:xfrm>
          <a:prstGeom prst="rect">
            <a:avLst/>
          </a:prstGeom>
        </p:spPr>
        <p:txBody>
          <a:bodyPr wrap="none">
            <a:spAutoFit/>
          </a:bodyPr>
          <a:lstStyle/>
          <a:p>
            <a:r>
              <a:rPr lang="de-CH" sz="5400" dirty="0"/>
              <a:t>🔭</a:t>
            </a:r>
          </a:p>
        </p:txBody>
      </p:sp>
      <p:sp>
        <p:nvSpPr>
          <p:cNvPr id="2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9</a:t>
            </a:fld>
            <a:endParaRPr lang="de-CH" altLang="de-DE" sz="1100" i="0" dirty="0">
              <a:solidFill>
                <a:schemeClr val="tx1"/>
              </a:solidFill>
              <a:sym typeface="Helvetica" pitchFamily="34" charset="0"/>
            </a:endParaRPr>
          </a:p>
        </p:txBody>
      </p:sp>
      <p:sp>
        <p:nvSpPr>
          <p:cNvPr id="2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8" grpId="0" animBg="1"/>
      <p:bldP spid="9" grpId="0"/>
      <p:bldP spid="10" grpId="0" animBg="1"/>
      <p:bldP spid="11" grpId="0"/>
      <p:bldP spid="18" grpId="0"/>
      <p:bldP spid="21" grpId="0"/>
      <p:bldP spid="23" grpId="0"/>
      <p:bldP spid="22" grpId="0"/>
      <p:bldP spid="4" grpId="0"/>
      <p:bldP spid="6" grpId="0"/>
    </p:bldLst>
  </p:timing>
</p:sld>
</file>

<file path=ppt/theme/theme1.xml><?xml version="1.0" encoding="utf-8"?>
<a:theme xmlns:a="http://schemas.openxmlformats.org/drawingml/2006/main" name="Designvsa">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Default - Titelfolie">
      <a:majorFont>
        <a:latin typeface="Verdana Italic"/>
        <a:ea typeface="ヒラギノ角ゴ ProN W3"/>
        <a:cs typeface="ヒラギノ角ゴ ProN W3"/>
      </a:majorFont>
      <a:minorFont>
        <a:latin typeface="Verdana Italic"/>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lnDef>
  </a:objectDefaults>
  <a:extraClrSchemeLst>
    <a:extraClrScheme>
      <a:clrScheme name="Default - Titelfol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3687</Words>
  <Application>Microsoft Macintosh PowerPoint</Application>
  <PresentationFormat>Bildschirmpräsentation (4:3)</PresentationFormat>
  <Paragraphs>398</Paragraphs>
  <Slides>25</Slides>
  <Notes>25</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25</vt:i4>
      </vt:variant>
    </vt:vector>
  </HeadingPairs>
  <TitlesOfParts>
    <vt:vector size="32" baseType="lpstr">
      <vt:lpstr>Verdana Italic</vt:lpstr>
      <vt:lpstr>Calibri</vt:lpstr>
      <vt:lpstr>Helvetica</vt:lpstr>
      <vt:lpstr>Symbol</vt:lpstr>
      <vt:lpstr>Verdana</vt:lpstr>
      <vt:lpstr>Wingdings</vt:lpstr>
      <vt:lpstr>Designvsa</vt:lpstr>
      <vt:lpstr>Der Übertritt von der Primarschule  in die Sekundarschule</vt:lpstr>
      <vt:lpstr>Ablauf und Themen</vt:lpstr>
      <vt:lpstr>Grundsätzliches Verständnis</vt:lpstr>
      <vt:lpstr>Eckwerte des Verfahrens</vt:lpstr>
      <vt:lpstr>PowerPoint-Präsentation</vt:lpstr>
      <vt:lpstr>PowerPoint-Präsentation</vt:lpstr>
      <vt:lpstr>PowerPoint-Präsentation</vt:lpstr>
      <vt:lpstr>Grundlagen</vt:lpstr>
      <vt:lpstr>Grundlagen</vt:lpstr>
      <vt:lpstr>Instrumente</vt:lpstr>
      <vt:lpstr>Instrumente</vt:lpstr>
      <vt:lpstr>Instrumente</vt:lpstr>
      <vt:lpstr>Instrumente</vt:lpstr>
      <vt:lpstr>Empfehlungs- und Antragsformular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Kanton Solothurn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Klaus Yolanda</dc:creator>
  <cp:lastModifiedBy>Cristina Mattiello</cp:lastModifiedBy>
  <cp:revision>291</cp:revision>
  <cp:lastPrinted>2023-08-14T10:12:26Z</cp:lastPrinted>
  <dcterms:created xsi:type="dcterms:W3CDTF">2013-10-23T10:08:45Z</dcterms:created>
  <dcterms:modified xsi:type="dcterms:W3CDTF">2023-08-24T21:49:51Z</dcterms:modified>
</cp:coreProperties>
</file>